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797"/>
    <a:srgbClr val="1D4999"/>
    <a:srgbClr val="9BFFC8"/>
    <a:srgbClr val="FFFFFF"/>
    <a:srgbClr val="DBFFC9"/>
    <a:srgbClr val="99FF66"/>
    <a:srgbClr val="2E6CA4"/>
    <a:srgbClr val="7BA2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175521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64077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225456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180802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2868514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3739328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886783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2292764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4177787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2915539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710B35F-E7EE-4445-BCCF-94536D825B83}" type="datetimeFigureOut">
              <a:rPr lang="ru-RU" smtClean="0"/>
              <a:pPr/>
              <a:t>12.05.2021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3DF6F7-B5E2-4649-A590-4213F86C780E}" type="slidenum">
              <a:rPr lang="ru-RU" smtClean="0"/>
              <a:pPr/>
              <a:t>‹#›</a:t>
            </a:fld>
            <a:endParaRPr lang="ru-RU"/>
          </a:p>
        </p:txBody>
      </p:sp>
    </p:spTree>
    <p:extLst>
      <p:ext uri="{BB962C8B-B14F-4D97-AF65-F5344CB8AC3E}">
        <p14:creationId xmlns:p14="http://schemas.microsoft.com/office/powerpoint/2010/main" val="322184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0B35F-E7EE-4445-BCCF-94536D825B83}" type="datetimeFigureOut">
              <a:rPr lang="ru-RU" smtClean="0"/>
              <a:pPr/>
              <a:t>12.05.2021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DF6F7-B5E2-4649-A590-4213F86C780E}" type="slidenum">
              <a:rPr lang="ru-RU" smtClean="0"/>
              <a:pPr/>
              <a:t>‹#›</a:t>
            </a:fld>
            <a:endParaRPr lang="ru-RU"/>
          </a:p>
        </p:txBody>
      </p:sp>
    </p:spTree>
    <p:extLst>
      <p:ext uri="{BB962C8B-B14F-4D97-AF65-F5344CB8AC3E}">
        <p14:creationId xmlns:p14="http://schemas.microsoft.com/office/powerpoint/2010/main" val="1758520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72129" y="2646712"/>
            <a:ext cx="5943600" cy="2308324"/>
          </a:xfrm>
          <a:prstGeom prst="rect">
            <a:avLst/>
          </a:prstGeom>
        </p:spPr>
        <p:txBody>
          <a:bodyPr wrap="square">
            <a:spAutoFit/>
          </a:bodyPr>
          <a:lstStyle/>
          <a:p>
            <a:pPr algn="r"/>
            <a:r>
              <a:rPr lang="ru-RU" sz="1600" b="1" dirty="0">
                <a:solidFill>
                  <a:srgbClr val="1D4999"/>
                </a:solidFill>
                <a:latin typeface="Montserrat Medium" panose="00000600000000000000" pitchFamily="2" charset="-52"/>
              </a:rPr>
              <a:t>Конкурсный отбор на предоставление грантов в форме субсидий из бюджета Пермского края юридическим лицам </a:t>
            </a:r>
            <a:br>
              <a:rPr lang="ru-RU" sz="1600" b="1" dirty="0">
                <a:solidFill>
                  <a:srgbClr val="1D4999"/>
                </a:solidFill>
                <a:latin typeface="Montserrat Medium" panose="00000600000000000000" pitchFamily="2" charset="-52"/>
              </a:rPr>
            </a:br>
            <a:r>
              <a:rPr lang="ru-RU" sz="1600" b="1" dirty="0">
                <a:solidFill>
                  <a:srgbClr val="1D4999"/>
                </a:solidFill>
                <a:latin typeface="Montserrat Medium" panose="00000600000000000000" pitchFamily="2" charset="-52"/>
              </a:rPr>
              <a:t>и индивидуальным предпринимателям </a:t>
            </a:r>
            <a:br>
              <a:rPr lang="ru-RU" sz="1600" b="1" dirty="0">
                <a:solidFill>
                  <a:srgbClr val="1D4999"/>
                </a:solidFill>
                <a:latin typeface="Montserrat Medium" panose="00000600000000000000" pitchFamily="2" charset="-52"/>
              </a:rPr>
            </a:br>
            <a:r>
              <a:rPr lang="ru-RU" sz="1600" b="1" dirty="0">
                <a:solidFill>
                  <a:srgbClr val="1D4999"/>
                </a:solidFill>
                <a:latin typeface="Montserrat Medium" panose="00000600000000000000" pitchFamily="2" charset="-52"/>
              </a:rPr>
              <a:t>(за исключением некоммерческих организаций) </a:t>
            </a:r>
            <a:br>
              <a:rPr lang="ru-RU" sz="1600" b="1" dirty="0">
                <a:solidFill>
                  <a:srgbClr val="1D4999"/>
                </a:solidFill>
                <a:latin typeface="Montserrat Medium" panose="00000600000000000000" pitchFamily="2" charset="-52"/>
              </a:rPr>
            </a:br>
            <a:r>
              <a:rPr lang="ru-RU" sz="1600" b="1" dirty="0">
                <a:solidFill>
                  <a:srgbClr val="1D4999"/>
                </a:solidFill>
                <a:latin typeface="Montserrat Medium" panose="00000600000000000000" pitchFamily="2" charset="-52"/>
              </a:rPr>
              <a:t>на поддержку проектов, направленных на развитие туристской инфраструктуры в Пермском крае</a:t>
            </a:r>
          </a:p>
          <a:p>
            <a:pPr algn="r"/>
            <a:endParaRPr lang="ru-RU" sz="1600" b="1" dirty="0">
              <a:solidFill>
                <a:srgbClr val="1D4999"/>
              </a:solidFill>
              <a:latin typeface="Montserrat Medium" panose="00000600000000000000" pitchFamily="2" charset="-52"/>
            </a:endParaRPr>
          </a:p>
          <a:p>
            <a:pPr algn="r"/>
            <a:r>
              <a:rPr lang="ru-RU" sz="1600" dirty="0">
                <a:solidFill>
                  <a:schemeClr val="bg2">
                    <a:lumMod val="25000"/>
                  </a:schemeClr>
                </a:solidFill>
                <a:latin typeface="Montserrat Medium" panose="00000600000000000000" pitchFamily="2" charset="-52"/>
              </a:rPr>
              <a:t>Постановление Правительства </a:t>
            </a:r>
            <a:br>
              <a:rPr lang="ru-RU" sz="1600" dirty="0">
                <a:solidFill>
                  <a:schemeClr val="bg2">
                    <a:lumMod val="25000"/>
                  </a:schemeClr>
                </a:solidFill>
                <a:latin typeface="Montserrat Medium" panose="00000600000000000000" pitchFamily="2" charset="-52"/>
              </a:rPr>
            </a:br>
            <a:r>
              <a:rPr lang="ru-RU" sz="1600" dirty="0">
                <a:solidFill>
                  <a:schemeClr val="bg2">
                    <a:lumMod val="25000"/>
                  </a:schemeClr>
                </a:solidFill>
                <a:latin typeface="Montserrat Medium" panose="00000600000000000000" pitchFamily="2" charset="-52"/>
              </a:rPr>
              <a:t>Пермского края от 29.04.2021 </a:t>
            </a:r>
            <a:r>
              <a:rPr lang="ru-RU" sz="1600" dirty="0">
                <a:latin typeface="Montserrat Medium" panose="00000600000000000000" pitchFamily="2" charset="-52"/>
              </a:rPr>
              <a:t>г. № 262-п</a:t>
            </a:r>
          </a:p>
        </p:txBody>
      </p:sp>
      <p:cxnSp>
        <p:nvCxnSpPr>
          <p:cNvPr id="6" name="Прямая соединительная линия 5"/>
          <p:cNvCxnSpPr/>
          <p:nvPr/>
        </p:nvCxnSpPr>
        <p:spPr>
          <a:xfrm>
            <a:off x="8057777" y="1882623"/>
            <a:ext cx="0" cy="3122823"/>
          </a:xfrm>
          <a:prstGeom prst="line">
            <a:avLst/>
          </a:prstGeom>
          <a:ln w="38100">
            <a:solidFill>
              <a:srgbClr val="1D4999"/>
            </a:solidFill>
          </a:ln>
        </p:spPr>
        <p:style>
          <a:lnRef idx="1">
            <a:schemeClr val="accent1"/>
          </a:lnRef>
          <a:fillRef idx="0">
            <a:schemeClr val="accent1"/>
          </a:fillRef>
          <a:effectRef idx="0">
            <a:schemeClr val="accent1"/>
          </a:effectRef>
          <a:fontRef idx="minor">
            <a:schemeClr val="tx1"/>
          </a:fontRef>
        </p:style>
      </p:cxnSp>
      <p:pic>
        <p:nvPicPr>
          <p:cNvPr id="8" name="Picture 2" descr="https://permkrai.ru/upload/iblock/0a7/gerb.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8269" y="266502"/>
            <a:ext cx="343684" cy="646331"/>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8901953" y="278382"/>
            <a:ext cx="3069653" cy="646331"/>
          </a:xfrm>
          <a:prstGeom prst="rect">
            <a:avLst/>
          </a:prstGeom>
        </p:spPr>
        <p:txBody>
          <a:bodyPr wrap="square">
            <a:spAutoFit/>
          </a:bodyPr>
          <a:lstStyle/>
          <a:p>
            <a:pPr lvl="0"/>
            <a:r>
              <a:rPr lang="ru-RU" sz="1200" dirty="0">
                <a:solidFill>
                  <a:schemeClr val="bg2">
                    <a:lumMod val="25000"/>
                  </a:schemeClr>
                </a:solidFill>
                <a:latin typeface="Montserrat Medium" panose="00000600000000000000" pitchFamily="2" charset="-52"/>
              </a:rPr>
              <a:t>Министерство по туризму </a:t>
            </a:r>
            <a:br>
              <a:rPr lang="ru-RU" sz="1200" dirty="0">
                <a:solidFill>
                  <a:schemeClr val="bg2">
                    <a:lumMod val="25000"/>
                  </a:schemeClr>
                </a:solidFill>
                <a:latin typeface="Montserrat Medium" panose="00000600000000000000" pitchFamily="2" charset="-52"/>
              </a:rPr>
            </a:br>
            <a:r>
              <a:rPr lang="ru-RU" sz="1200" dirty="0">
                <a:solidFill>
                  <a:schemeClr val="bg2">
                    <a:lumMod val="25000"/>
                  </a:schemeClr>
                </a:solidFill>
                <a:latin typeface="Montserrat Medium" panose="00000600000000000000" pitchFamily="2" charset="-52"/>
              </a:rPr>
              <a:t>и молодежной политике </a:t>
            </a:r>
            <a:br>
              <a:rPr lang="ru-RU" sz="1200" dirty="0">
                <a:solidFill>
                  <a:schemeClr val="bg2">
                    <a:lumMod val="25000"/>
                  </a:schemeClr>
                </a:solidFill>
                <a:latin typeface="Montserrat Medium" panose="00000600000000000000" pitchFamily="2" charset="-52"/>
              </a:rPr>
            </a:br>
            <a:r>
              <a:rPr lang="ru-RU" sz="1200" dirty="0">
                <a:solidFill>
                  <a:schemeClr val="bg2">
                    <a:lumMod val="25000"/>
                  </a:schemeClr>
                </a:solidFill>
                <a:latin typeface="Montserrat Medium" panose="00000600000000000000" pitchFamily="2" charset="-52"/>
              </a:rPr>
              <a:t>Пермского края</a:t>
            </a: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8163" y="1882623"/>
            <a:ext cx="667566" cy="667566"/>
          </a:xfrm>
          <a:prstGeom prst="rect">
            <a:avLst/>
          </a:prstGeom>
        </p:spPr>
      </p:pic>
      <p:sp>
        <p:nvSpPr>
          <p:cNvPr id="13" name="Овал 12"/>
          <p:cNvSpPr/>
          <p:nvPr/>
        </p:nvSpPr>
        <p:spPr>
          <a:xfrm>
            <a:off x="7943888" y="1765541"/>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47902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251220" y="1850419"/>
            <a:ext cx="2339102" cy="923330"/>
          </a:xfrm>
          <a:prstGeom prst="rect">
            <a:avLst/>
          </a:prstGeom>
        </p:spPr>
        <p:txBody>
          <a:bodyPr wrap="none">
            <a:spAutoFit/>
          </a:bodyPr>
          <a:lstStyle/>
          <a:p>
            <a:r>
              <a:rPr lang="ru-RU" b="1" i="0" u="none" strike="noStrike" baseline="0" dirty="0">
                <a:solidFill>
                  <a:srgbClr val="1D4999"/>
                </a:solidFill>
                <a:latin typeface="Montserrat Medium" panose="00000600000000000000" pitchFamily="2" charset="-52"/>
              </a:rPr>
              <a:t>НАПРАВЛЕНИЯ </a:t>
            </a:r>
          </a:p>
          <a:p>
            <a:r>
              <a:rPr lang="ru-RU" b="1" i="0" u="none" strike="noStrike" baseline="0" dirty="0">
                <a:solidFill>
                  <a:srgbClr val="1D4999"/>
                </a:solidFill>
                <a:latin typeface="Montserrat Medium" panose="00000600000000000000" pitchFamily="2" charset="-52"/>
              </a:rPr>
              <a:t>РАСХОДОВАНИЯ </a:t>
            </a:r>
            <a:br>
              <a:rPr lang="ru-RU" b="1" i="0" u="none" strike="noStrike" baseline="0" dirty="0">
                <a:solidFill>
                  <a:srgbClr val="1D4999"/>
                </a:solidFill>
                <a:latin typeface="Montserrat Medium" panose="00000600000000000000" pitchFamily="2" charset="-52"/>
              </a:rPr>
            </a:br>
            <a:r>
              <a:rPr lang="ru-RU" b="1" i="0" u="none" strike="noStrike" baseline="0" dirty="0">
                <a:solidFill>
                  <a:srgbClr val="1D4999"/>
                </a:solidFill>
                <a:latin typeface="Montserrat Medium" panose="00000600000000000000" pitchFamily="2" charset="-52"/>
              </a:rPr>
              <a:t>ГРАНТА: </a:t>
            </a:r>
            <a:endParaRPr lang="ru-RU" dirty="0">
              <a:solidFill>
                <a:srgbClr val="1D4999"/>
              </a:solidFill>
              <a:latin typeface="Montserrat Medium" panose="00000600000000000000" pitchFamily="2" charset="-52"/>
            </a:endParaRPr>
          </a:p>
        </p:txBody>
      </p:sp>
      <p:sp>
        <p:nvSpPr>
          <p:cNvPr id="15" name="Прямоугольник 14"/>
          <p:cNvSpPr/>
          <p:nvPr/>
        </p:nvSpPr>
        <p:spPr>
          <a:xfrm>
            <a:off x="5067300" y="1045519"/>
            <a:ext cx="6096000" cy="615553"/>
          </a:xfrm>
          <a:prstGeom prst="rect">
            <a:avLst/>
          </a:prstGeom>
        </p:spPr>
        <p:txBody>
          <a:bodyPr>
            <a:spAutoFit/>
          </a:bodyPr>
          <a:lstStyle/>
          <a:p>
            <a:r>
              <a:rPr lang="ru-RU" sz="1400" dirty="0">
                <a:solidFill>
                  <a:schemeClr val="bg2">
                    <a:lumMod val="25000"/>
                  </a:schemeClr>
                </a:solidFill>
                <a:latin typeface="Montserrat Medium" panose="00000600000000000000" pitchFamily="2" charset="-52"/>
              </a:rPr>
              <a:t>Размер гранта не более </a:t>
            </a:r>
          </a:p>
          <a:p>
            <a:r>
              <a:rPr lang="ru-RU" sz="2000" b="1" dirty="0">
                <a:solidFill>
                  <a:srgbClr val="1D4999"/>
                </a:solidFill>
                <a:latin typeface="Montserrat Medium" panose="00000600000000000000" pitchFamily="2" charset="-52"/>
              </a:rPr>
              <a:t>2 500,0 тыс. руб.</a:t>
            </a:r>
          </a:p>
        </p:txBody>
      </p:sp>
      <p:sp>
        <p:nvSpPr>
          <p:cNvPr id="16" name="Прямоугольник 15"/>
          <p:cNvSpPr/>
          <p:nvPr/>
        </p:nvSpPr>
        <p:spPr>
          <a:xfrm>
            <a:off x="7697433" y="1042854"/>
            <a:ext cx="4107704" cy="830997"/>
          </a:xfrm>
          <a:prstGeom prst="rect">
            <a:avLst/>
          </a:prstGeom>
        </p:spPr>
        <p:txBody>
          <a:bodyPr wrap="square">
            <a:spAutoFit/>
          </a:bodyPr>
          <a:lstStyle/>
          <a:p>
            <a:r>
              <a:rPr lang="ru-RU" sz="1400" dirty="0" err="1">
                <a:solidFill>
                  <a:schemeClr val="bg2">
                    <a:lumMod val="25000"/>
                  </a:schemeClr>
                </a:solidFill>
                <a:latin typeface="Montserrat Medium" panose="00000600000000000000" pitchFamily="2" charset="-52"/>
              </a:rPr>
              <a:t>Софинансирование</a:t>
            </a:r>
            <a:endParaRPr lang="ru-RU" sz="1400" dirty="0">
              <a:solidFill>
                <a:schemeClr val="bg2">
                  <a:lumMod val="25000"/>
                </a:schemeClr>
              </a:solidFill>
              <a:latin typeface="Montserrat Medium" panose="00000600000000000000" pitchFamily="2" charset="-52"/>
            </a:endParaRPr>
          </a:p>
          <a:p>
            <a:r>
              <a:rPr lang="ru-RU" sz="1400" dirty="0">
                <a:solidFill>
                  <a:schemeClr val="bg2">
                    <a:lumMod val="25000"/>
                  </a:schemeClr>
                </a:solidFill>
                <a:latin typeface="Montserrat Medium" panose="00000600000000000000" pitchFamily="2" charset="-52"/>
              </a:rPr>
              <a:t>не более </a:t>
            </a:r>
            <a:r>
              <a:rPr lang="ru-RU" sz="2000" b="1" dirty="0">
                <a:solidFill>
                  <a:srgbClr val="1D4999"/>
                </a:solidFill>
                <a:latin typeface="Montserrat Medium" panose="00000600000000000000" pitchFamily="2" charset="-52"/>
              </a:rPr>
              <a:t>50 % </a:t>
            </a:r>
            <a:r>
              <a:rPr lang="ru-RU" sz="1400" dirty="0">
                <a:solidFill>
                  <a:schemeClr val="bg2">
                    <a:lumMod val="25000"/>
                  </a:schemeClr>
                </a:solidFill>
                <a:latin typeface="Montserrat Medium" panose="00000600000000000000" pitchFamily="2" charset="-52"/>
              </a:rPr>
              <a:t>(от общей стоимости проекта) </a:t>
            </a:r>
          </a:p>
        </p:txBody>
      </p:sp>
      <p:sp>
        <p:nvSpPr>
          <p:cNvPr id="17" name="Прямоугольник 16"/>
          <p:cNvSpPr/>
          <p:nvPr/>
        </p:nvSpPr>
        <p:spPr>
          <a:xfrm>
            <a:off x="5067300" y="1861917"/>
            <a:ext cx="6604000" cy="4001095"/>
          </a:xfrm>
          <a:prstGeom prst="rect">
            <a:avLst/>
          </a:prstGeom>
        </p:spPr>
        <p:txBody>
          <a:bodyPr wrap="square">
            <a:spAutoFit/>
          </a:bodyPr>
          <a:lstStyle/>
          <a:p>
            <a:r>
              <a:rPr lang="ru-RU" sz="1400" b="1" dirty="0">
                <a:solidFill>
                  <a:srgbClr val="1D4999"/>
                </a:solidFill>
                <a:latin typeface="Montserrat Medium" panose="00000600000000000000" pitchFamily="2" charset="-52"/>
              </a:rPr>
              <a:t>Приобретение, изготовление, обустройство модульных средств размещения, </a:t>
            </a:r>
            <a:r>
              <a:rPr lang="ru-RU" sz="1400" b="1" dirty="0" err="1">
                <a:solidFill>
                  <a:srgbClr val="1D4999"/>
                </a:solidFill>
                <a:latin typeface="Montserrat Medium" panose="00000600000000000000" pitchFamily="2" charset="-52"/>
              </a:rPr>
              <a:t>глэмпингов</a:t>
            </a:r>
            <a:r>
              <a:rPr lang="ru-RU" sz="1400" b="1" dirty="0">
                <a:solidFill>
                  <a:srgbClr val="1D4999"/>
                </a:solidFill>
                <a:latin typeface="Montserrat Medium" panose="00000600000000000000" pitchFamily="2" charset="-52"/>
              </a:rPr>
              <a:t>, горных модулей, </a:t>
            </a:r>
            <a:r>
              <a:rPr lang="ru-RU" sz="1400" b="1" dirty="0" err="1">
                <a:solidFill>
                  <a:srgbClr val="1D4999"/>
                </a:solidFill>
                <a:latin typeface="Montserrat Medium" panose="00000600000000000000" pitchFamily="2" charset="-52"/>
              </a:rPr>
              <a:t>автодомов</a:t>
            </a:r>
            <a:r>
              <a:rPr lang="ru-RU" sz="1400" b="1" dirty="0">
                <a:solidFill>
                  <a:srgbClr val="1D4999"/>
                </a:solidFill>
                <a:latin typeface="Montserrat Medium" panose="00000600000000000000" pitchFamily="2" charset="-52"/>
              </a:rPr>
              <a:t/>
            </a:r>
            <a:br>
              <a:rPr lang="ru-RU" sz="1400" b="1" dirty="0">
                <a:solidFill>
                  <a:srgbClr val="1D4999"/>
                </a:solidFill>
                <a:latin typeface="Montserrat Medium" panose="00000600000000000000" pitchFamily="2" charset="-52"/>
              </a:rPr>
            </a:br>
            <a:r>
              <a:rPr lang="ru-RU" sz="1200" dirty="0">
                <a:solidFill>
                  <a:schemeClr val="bg2">
                    <a:lumMod val="25000"/>
                  </a:schemeClr>
                </a:solidFill>
                <a:latin typeface="Montserrat Medium" panose="00000600000000000000" pitchFamily="2" charset="-52"/>
              </a:rPr>
              <a:t>(в том числе оборудованных приспособлениями для маломобильных групп населения), включая расходы по подготовке земельного участка, площадки, поставке строительных материалов и комплектующих, доставке, возведению, сборке, установке, монтажу, обустройству инженерных сетей, проведению строительного контроля</a:t>
            </a:r>
          </a:p>
          <a:p>
            <a:r>
              <a:rPr lang="ru-RU" sz="1400" b="1" dirty="0">
                <a:solidFill>
                  <a:srgbClr val="1D4999"/>
                </a:solidFill>
                <a:latin typeface="Montserrat Medium" panose="00000600000000000000" pitchFamily="2" charset="-52"/>
              </a:rPr>
              <a:t>Приобретение, изготовление, обустройство туалетных модулей, биотуалетов, мобильных туалетных кабин, санитарно-гигиенических сооружений, бань, банных бочек с подогревом и других некапитальных сооружений, необходимых для предоставления услуг размещения, питания и развлечения</a:t>
            </a:r>
            <a:r>
              <a:rPr lang="ru-RU" sz="1400" dirty="0">
                <a:solidFill>
                  <a:schemeClr val="bg2">
                    <a:lumMod val="25000"/>
                  </a:schemeClr>
                </a:solidFill>
                <a:latin typeface="Montserrat Medium" panose="00000600000000000000" pitchFamily="2" charset="-52"/>
              </a:rPr>
              <a:t>, </a:t>
            </a:r>
          </a:p>
          <a:p>
            <a:r>
              <a:rPr lang="ru-RU" sz="1200" dirty="0">
                <a:solidFill>
                  <a:schemeClr val="bg2">
                    <a:lumMod val="25000"/>
                  </a:schemeClr>
                </a:solidFill>
                <a:latin typeface="Montserrat Medium" panose="00000600000000000000" pitchFamily="2" charset="-52"/>
              </a:rPr>
              <a:t>оборудованных в том числе под </a:t>
            </a:r>
            <a:r>
              <a:rPr lang="ru-RU" sz="1200" dirty="0" err="1">
                <a:solidFill>
                  <a:schemeClr val="bg2">
                    <a:lumMod val="25000"/>
                  </a:schemeClr>
                </a:solidFill>
                <a:latin typeface="Montserrat Medium" panose="00000600000000000000" pitchFamily="2" charset="-52"/>
              </a:rPr>
              <a:t>ресепшн</a:t>
            </a:r>
            <a:r>
              <a:rPr lang="ru-RU" sz="1200" dirty="0">
                <a:solidFill>
                  <a:schemeClr val="bg2">
                    <a:lumMod val="25000"/>
                  </a:schemeClr>
                </a:solidFill>
                <a:latin typeface="Montserrat Medium" panose="00000600000000000000" pitchFamily="2" charset="-52"/>
              </a:rPr>
              <a:t>, кухню, столовую, общественную зону, служебное помещение для персонала, подсобные помещения, туалет, душевую, проведение мероприятий (в том числе оборудованных приспособлениями для маломобильных групп населения), включая расходы по подготовке земельного участка, площадки, поставке строительных материалов и комплектующих, доставке, возведению, сборке, установке, монтажу, обустройству инженерных сетей, проведению строительного контроля*</a:t>
            </a:r>
          </a:p>
        </p:txBody>
      </p:sp>
      <p:sp>
        <p:nvSpPr>
          <p:cNvPr id="18" name="Прямоугольник 17"/>
          <p:cNvSpPr/>
          <p:nvPr/>
        </p:nvSpPr>
        <p:spPr>
          <a:xfrm>
            <a:off x="1251220" y="1089330"/>
            <a:ext cx="2717411" cy="369332"/>
          </a:xfrm>
          <a:prstGeom prst="rect">
            <a:avLst/>
          </a:prstGeom>
        </p:spPr>
        <p:txBody>
          <a:bodyPr wrap="none">
            <a:spAutoFit/>
          </a:bodyPr>
          <a:lstStyle/>
          <a:p>
            <a:r>
              <a:rPr lang="ru-RU" b="1" i="0" u="none" strike="noStrike" baseline="0" dirty="0">
                <a:solidFill>
                  <a:srgbClr val="1D4999"/>
                </a:solidFill>
                <a:latin typeface="Montserrat Medium" panose="00000600000000000000" pitchFamily="2" charset="-52"/>
              </a:rPr>
              <a:t>УСЛОВИЯ УЧАСТИЯ: </a:t>
            </a:r>
            <a:endParaRPr lang="ru-RU" dirty="0"/>
          </a:p>
        </p:txBody>
      </p:sp>
      <p:sp>
        <p:nvSpPr>
          <p:cNvPr id="19" name="Овал 18"/>
          <p:cNvSpPr/>
          <p:nvPr/>
        </p:nvSpPr>
        <p:spPr>
          <a:xfrm>
            <a:off x="4344222" y="2000934"/>
            <a:ext cx="622300" cy="622300"/>
          </a:xfrm>
          <a:prstGeom prst="ellipse">
            <a:avLst/>
          </a:prstGeom>
          <a:no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0" name="TextBox 19"/>
          <p:cNvSpPr txBox="1"/>
          <p:nvPr/>
        </p:nvSpPr>
        <p:spPr>
          <a:xfrm>
            <a:off x="4478881" y="2000416"/>
            <a:ext cx="352982" cy="646331"/>
          </a:xfrm>
          <a:prstGeom prst="rect">
            <a:avLst/>
          </a:prstGeom>
          <a:noFill/>
          <a:ln>
            <a:noFill/>
          </a:ln>
        </p:spPr>
        <p:txBody>
          <a:bodyPr wrap="none" rtlCol="0">
            <a:spAutoFit/>
          </a:bodyPr>
          <a:lstStyle/>
          <a:p>
            <a:r>
              <a:rPr lang="ru-RU" sz="3600" b="1" dirty="0">
                <a:solidFill>
                  <a:schemeClr val="tx1">
                    <a:lumMod val="85000"/>
                    <a:lumOff val="15000"/>
                  </a:schemeClr>
                </a:solidFill>
                <a:latin typeface="Montserrat Medium" panose="00000600000000000000" pitchFamily="2" charset="-52"/>
              </a:rPr>
              <a:t>1</a:t>
            </a:r>
          </a:p>
        </p:txBody>
      </p:sp>
      <p:sp>
        <p:nvSpPr>
          <p:cNvPr id="21" name="Овал 20"/>
          <p:cNvSpPr/>
          <p:nvPr/>
        </p:nvSpPr>
        <p:spPr>
          <a:xfrm>
            <a:off x="4343400" y="3644900"/>
            <a:ext cx="622300" cy="622300"/>
          </a:xfrm>
          <a:prstGeom prst="ellipse">
            <a:avLst/>
          </a:prstGeom>
          <a:no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2" name="TextBox 21"/>
          <p:cNvSpPr txBox="1"/>
          <p:nvPr/>
        </p:nvSpPr>
        <p:spPr>
          <a:xfrm>
            <a:off x="4457700" y="3601026"/>
            <a:ext cx="444352" cy="646331"/>
          </a:xfrm>
          <a:prstGeom prst="rect">
            <a:avLst/>
          </a:prstGeom>
          <a:noFill/>
          <a:ln>
            <a:noFill/>
          </a:ln>
        </p:spPr>
        <p:txBody>
          <a:bodyPr wrap="none" rtlCol="0">
            <a:spAutoFit/>
          </a:bodyPr>
          <a:lstStyle/>
          <a:p>
            <a:r>
              <a:rPr lang="ru-RU" sz="3600" b="1" dirty="0">
                <a:solidFill>
                  <a:schemeClr val="tx1">
                    <a:lumMod val="85000"/>
                    <a:lumOff val="15000"/>
                  </a:schemeClr>
                </a:solidFill>
                <a:latin typeface="Montserrat Medium" panose="00000600000000000000" pitchFamily="2" charset="-52"/>
              </a:rPr>
              <a:t>2</a:t>
            </a:r>
          </a:p>
        </p:txBody>
      </p:sp>
      <p:pic>
        <p:nvPicPr>
          <p:cNvPr id="23" name="Рисунок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43400" y="1053350"/>
            <a:ext cx="622300" cy="622300"/>
          </a:xfrm>
          <a:prstGeom prst="rect">
            <a:avLst/>
          </a:prstGeom>
        </p:spPr>
      </p:pic>
      <p:cxnSp>
        <p:nvCxnSpPr>
          <p:cNvPr id="24" name="Прямая соединительная линия 23"/>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25" name="Овал 24"/>
          <p:cNvSpPr/>
          <p:nvPr/>
        </p:nvSpPr>
        <p:spPr>
          <a:xfrm>
            <a:off x="3036122" y="177284"/>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p:cNvSpPr/>
          <p:nvPr/>
        </p:nvSpPr>
        <p:spPr>
          <a:xfrm>
            <a:off x="42299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Овал 26"/>
          <p:cNvSpPr/>
          <p:nvPr/>
        </p:nvSpPr>
        <p:spPr>
          <a:xfrm>
            <a:off x="5423722" y="180065"/>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Овал 27"/>
          <p:cNvSpPr/>
          <p:nvPr/>
        </p:nvSpPr>
        <p:spPr>
          <a:xfrm>
            <a:off x="6560166" y="180066"/>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Овал 28"/>
          <p:cNvSpPr/>
          <p:nvPr/>
        </p:nvSpPr>
        <p:spPr>
          <a:xfrm>
            <a:off x="7697433"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Овал 29"/>
          <p:cNvSpPr/>
          <p:nvPr/>
        </p:nvSpPr>
        <p:spPr>
          <a:xfrm>
            <a:off x="8719988" y="177283"/>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783362" y="6517812"/>
            <a:ext cx="11561037" cy="253916"/>
          </a:xfrm>
          <a:prstGeom prst="rect">
            <a:avLst/>
          </a:prstGeom>
        </p:spPr>
        <p:txBody>
          <a:bodyPr wrap="square">
            <a:spAutoFit/>
          </a:bodyPr>
          <a:lstStyle/>
          <a:p>
            <a:r>
              <a:rPr lang="ru-RU" sz="1050" dirty="0">
                <a:solidFill>
                  <a:schemeClr val="bg2">
                    <a:lumMod val="25000"/>
                  </a:schemeClr>
                </a:solidFill>
                <a:latin typeface="Montserrat Medium" panose="00000600000000000000" pitchFamily="2" charset="-52"/>
              </a:rPr>
              <a:t>* Направления расходования, указанные в пункте 2, включаются в стоимость проекта при условии наличия в проекте расходов, указанных в пункте 1 </a:t>
            </a:r>
          </a:p>
        </p:txBody>
      </p:sp>
      <p:cxnSp>
        <p:nvCxnSpPr>
          <p:cNvPr id="32" name="Прямая соединительная линия 31"/>
          <p:cNvCxnSpPr/>
          <p:nvPr/>
        </p:nvCxnSpPr>
        <p:spPr>
          <a:xfrm>
            <a:off x="783362" y="6403699"/>
            <a:ext cx="1676400" cy="0"/>
          </a:xfrm>
          <a:prstGeom prst="line">
            <a:avLst/>
          </a:prstGeom>
          <a:ln>
            <a:solidFill>
              <a:srgbClr val="1D499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3117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5053368" y="493544"/>
            <a:ext cx="6228525" cy="3998420"/>
          </a:xfrm>
          <a:prstGeom prst="roundRect">
            <a:avLst/>
          </a:prstGeom>
          <a:solidFill>
            <a:srgbClr val="9BFFC8"/>
          </a:solidFill>
          <a:ln>
            <a:solidFill>
              <a:srgbClr val="DBFFC9"/>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4" name="Скругленный прямоугольник 3"/>
          <p:cNvSpPr/>
          <p:nvPr/>
        </p:nvSpPr>
        <p:spPr>
          <a:xfrm>
            <a:off x="5053367" y="4377148"/>
            <a:ext cx="6228525" cy="2438584"/>
          </a:xfrm>
          <a:prstGeom prst="roundRect">
            <a:avLst/>
          </a:prstGeom>
          <a:solidFill>
            <a:srgbClr val="FF9797"/>
          </a:solidFill>
          <a:ln>
            <a:solidFill>
              <a:srgbClr val="FF9797"/>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7" name="Прямоугольник 16"/>
          <p:cNvSpPr/>
          <p:nvPr/>
        </p:nvSpPr>
        <p:spPr>
          <a:xfrm>
            <a:off x="5232606" y="4725961"/>
            <a:ext cx="6096000" cy="1831271"/>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Иностранное юридическое лицо</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Организация в процессе реорганизации,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ликвидации, банкротства, прекращения деятельности</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У организации имеется задолженность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перед госбюджетом или налоговыми органами</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Организация находится в реестре недобросовестных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поставщиков услуг </a:t>
            </a:r>
          </a:p>
        </p:txBody>
      </p:sp>
      <p:sp>
        <p:nvSpPr>
          <p:cNvPr id="18" name="Прямоугольник 17"/>
          <p:cNvSpPr/>
          <p:nvPr/>
        </p:nvSpPr>
        <p:spPr>
          <a:xfrm>
            <a:off x="1174404" y="1064894"/>
            <a:ext cx="4058202" cy="646331"/>
          </a:xfrm>
          <a:prstGeom prst="rect">
            <a:avLst/>
          </a:prstGeom>
        </p:spPr>
        <p:txBody>
          <a:bodyPr wrap="square">
            <a:spAutoFit/>
          </a:bodyPr>
          <a:lstStyle/>
          <a:p>
            <a:r>
              <a:rPr lang="ru-RU" b="1" i="0" u="none" strike="noStrike" baseline="0" dirty="0">
                <a:solidFill>
                  <a:srgbClr val="1D4999"/>
                </a:solidFill>
                <a:latin typeface="Montserrat Medium" panose="00000600000000000000" pitchFamily="2" charset="-52"/>
              </a:rPr>
              <a:t>ТРЕБОВАНИЯ </a:t>
            </a:r>
            <a:br>
              <a:rPr lang="ru-RU" b="1" i="0" u="none" strike="noStrike" baseline="0" dirty="0">
                <a:solidFill>
                  <a:srgbClr val="1D4999"/>
                </a:solidFill>
                <a:latin typeface="Montserrat Medium" panose="00000600000000000000" pitchFamily="2" charset="-52"/>
              </a:rPr>
            </a:br>
            <a:r>
              <a:rPr lang="ru-RU" b="1" i="0" u="none" strike="noStrike" baseline="0" dirty="0">
                <a:solidFill>
                  <a:srgbClr val="1D4999"/>
                </a:solidFill>
                <a:latin typeface="Montserrat Medium" panose="00000600000000000000" pitchFamily="2" charset="-52"/>
              </a:rPr>
              <a:t>К УЧАСТНИКАМ: </a:t>
            </a:r>
            <a:endParaRPr lang="ru-RU" dirty="0"/>
          </a:p>
        </p:txBody>
      </p:sp>
      <p:sp>
        <p:nvSpPr>
          <p:cNvPr id="2" name="Прямоугольник 1"/>
          <p:cNvSpPr/>
          <p:nvPr/>
        </p:nvSpPr>
        <p:spPr>
          <a:xfrm>
            <a:off x="5232606" y="676872"/>
            <a:ext cx="6360499" cy="3631763"/>
          </a:xfrm>
          <a:prstGeom prst="rect">
            <a:avLst/>
          </a:prstGeom>
          <a:noFill/>
          <a:ln>
            <a:noFill/>
          </a:ln>
        </p:spPr>
        <p:txBody>
          <a:bodyPr wrap="square">
            <a:spAutoFit/>
          </a:bodyPr>
          <a:lstStyle/>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Юридическое лицо или индивидуальный предприниматель осуществляет деятельность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на территории Пермского края </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Осуществление деятельности не менее 12 месяцев</a:t>
            </a:r>
          </a:p>
          <a:p>
            <a:pPr marL="285750" lvl="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С организацией не расторгались соглашения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о предоставлении бюджетных средств</a:t>
            </a:r>
          </a:p>
          <a:p>
            <a:pPr marL="285750" lvl="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Организация не получает средства из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федерального бюджета, бюджета Пермского края,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местного бюджета на эти же цели</a:t>
            </a:r>
          </a:p>
          <a:p>
            <a:pPr marL="285750" lvl="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Организация имеет основной или дополнительный вид экономической деятельности из группы «55-Деятельность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по предоставлению мест для временного проживания» согласно Общероссийскому классификатору видов экономической деятельности, утвержденному приказом </a:t>
            </a:r>
            <a:r>
              <a:rPr lang="ru-RU" sz="1400" dirty="0" err="1">
                <a:solidFill>
                  <a:schemeClr val="bg2">
                    <a:lumMod val="25000"/>
                  </a:schemeClr>
                </a:solidFill>
                <a:latin typeface="Montserrat Medium" panose="00000600000000000000" pitchFamily="2" charset="-52"/>
              </a:rPr>
              <a:t>Росстандарта</a:t>
            </a:r>
            <a:r>
              <a:rPr lang="ru-RU" sz="1400" dirty="0">
                <a:solidFill>
                  <a:schemeClr val="bg2">
                    <a:lumMod val="25000"/>
                  </a:schemeClr>
                </a:solidFill>
                <a:latin typeface="Montserrat Medium" panose="00000600000000000000" pitchFamily="2" charset="-52"/>
              </a:rPr>
              <a:t> от 31 января 2014 г. № 14-ст</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38924" y="1976391"/>
            <a:ext cx="649138" cy="649138"/>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0334" y="4948712"/>
            <a:ext cx="647728" cy="647728"/>
          </a:xfrm>
          <a:prstGeom prst="rect">
            <a:avLst/>
          </a:prstGeom>
        </p:spPr>
      </p:pic>
      <p:cxnSp>
        <p:nvCxnSpPr>
          <p:cNvPr id="20" name="Прямая соединительная линия 19"/>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30361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p:cNvSpPr/>
          <p:nvPr/>
        </p:nvSpPr>
        <p:spPr>
          <a:xfrm>
            <a:off x="4229922" y="177284"/>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Овал 22"/>
          <p:cNvSpPr/>
          <p:nvPr/>
        </p:nvSpPr>
        <p:spPr>
          <a:xfrm>
            <a:off x="5423722" y="180065"/>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Овал 23"/>
          <p:cNvSpPr/>
          <p:nvPr/>
        </p:nvSpPr>
        <p:spPr>
          <a:xfrm>
            <a:off x="6560166" y="180066"/>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p:cNvSpPr/>
          <p:nvPr/>
        </p:nvSpPr>
        <p:spPr>
          <a:xfrm>
            <a:off x="7697433"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p:cNvSpPr/>
          <p:nvPr/>
        </p:nvSpPr>
        <p:spPr>
          <a:xfrm>
            <a:off x="8719988" y="177283"/>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163520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Прямоугольник 17"/>
          <p:cNvSpPr/>
          <p:nvPr/>
        </p:nvSpPr>
        <p:spPr>
          <a:xfrm>
            <a:off x="923063" y="1064894"/>
            <a:ext cx="4058202" cy="646331"/>
          </a:xfrm>
          <a:prstGeom prst="rect">
            <a:avLst/>
          </a:prstGeom>
        </p:spPr>
        <p:txBody>
          <a:bodyPr wrap="square">
            <a:spAutoFit/>
          </a:bodyPr>
          <a:lstStyle/>
          <a:p>
            <a:r>
              <a:rPr lang="ru-RU" b="1" i="0" u="none" strike="noStrike" baseline="0" dirty="0">
                <a:solidFill>
                  <a:srgbClr val="1D4999"/>
                </a:solidFill>
                <a:latin typeface="Montserrat Medium" panose="00000600000000000000" pitchFamily="2" charset="-52"/>
              </a:rPr>
              <a:t>НЕОБХОДИМЫЕ </a:t>
            </a:r>
          </a:p>
          <a:p>
            <a:r>
              <a:rPr lang="ru-RU" b="1" i="0" u="none" strike="noStrike" baseline="0" dirty="0">
                <a:solidFill>
                  <a:srgbClr val="1D4999"/>
                </a:solidFill>
                <a:latin typeface="Montserrat Medium" panose="00000600000000000000" pitchFamily="2" charset="-52"/>
              </a:rPr>
              <a:t>ДОКУМЕНТЫ: </a:t>
            </a:r>
            <a:endParaRPr lang="ru-RU" dirty="0"/>
          </a:p>
        </p:txBody>
      </p:sp>
      <p:sp>
        <p:nvSpPr>
          <p:cNvPr id="2" name="Прямоугольник 1"/>
          <p:cNvSpPr/>
          <p:nvPr/>
        </p:nvSpPr>
        <p:spPr>
          <a:xfrm>
            <a:off x="5259032" y="862668"/>
            <a:ext cx="6589531" cy="6317114"/>
          </a:xfrm>
          <a:prstGeom prst="rect">
            <a:avLst/>
          </a:prstGeom>
          <a:noFill/>
          <a:ln>
            <a:noFill/>
          </a:ln>
        </p:spPr>
        <p:txBody>
          <a:bodyPr wrap="square">
            <a:spAutoFit/>
          </a:bodyPr>
          <a:lstStyle/>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Заявка на конкурс </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Бизнес-план проекта</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Копии свидетельств, лицензий, сертификатов и прочих документов, подтверждающих право организации на осуществление сертифицируемого вида деятельности </a:t>
            </a:r>
            <a:br>
              <a:rPr lang="ru-RU" sz="1400" dirty="0">
                <a:solidFill>
                  <a:schemeClr val="bg2">
                    <a:lumMod val="25000"/>
                  </a:schemeClr>
                </a:solidFill>
                <a:latin typeface="Montserrat Medium" panose="00000600000000000000" pitchFamily="2" charset="-52"/>
              </a:rPr>
            </a:br>
            <a:r>
              <a:rPr lang="ru-RU" sz="1400" dirty="0">
                <a:solidFill>
                  <a:schemeClr val="bg2">
                    <a:lumMod val="25000"/>
                  </a:schemeClr>
                </a:solidFill>
                <a:latin typeface="Montserrat Medium" panose="00000600000000000000" pitchFamily="2" charset="-52"/>
              </a:rPr>
              <a:t>(при наличии)</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Копия доверенности, подтверждающей полномочия лица, имеющего право действовать от имени заявителя </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Справка о соответствии организации требованиям Порядка</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Письма о поддержке проекта от органа местного самоуправления</a:t>
            </a:r>
            <a:r>
              <a:rPr lang="en-US" sz="1400" dirty="0">
                <a:solidFill>
                  <a:schemeClr val="bg2">
                    <a:lumMod val="25000"/>
                  </a:schemeClr>
                </a:solidFill>
                <a:latin typeface="Montserrat Medium" panose="00000600000000000000" pitchFamily="2" charset="-52"/>
              </a:rPr>
              <a:t>/</a:t>
            </a:r>
            <a:r>
              <a:rPr lang="ru-RU" sz="1400" dirty="0">
                <a:solidFill>
                  <a:schemeClr val="bg2">
                    <a:lumMod val="25000"/>
                  </a:schemeClr>
                </a:solidFill>
                <a:latin typeface="Montserrat Medium" panose="00000600000000000000" pitchFamily="2" charset="-52"/>
              </a:rPr>
              <a:t>от туроператоров (при наличии)</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Документ, подтверждающий право собственности на земельный участок и иные объекты недвижимости, находящиеся на земельном участке</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Копия свидетельства о государственной регистрации организации (ОГРН/ОГРНИП)</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Копия свидетельства о постановке на учет в налоговом органе (ИНН)</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Выписка из ЕГРЮЛ или ЕГРИП </a:t>
            </a:r>
          </a:p>
          <a:p>
            <a:pPr marL="285750" indent="-285750">
              <a:spcAft>
                <a:spcPts val="600"/>
              </a:spcAft>
              <a:buFont typeface="Arial" panose="020B0604020202020204" pitchFamily="34" charset="0"/>
              <a:buChar char="•"/>
            </a:pPr>
            <a:r>
              <a:rPr lang="ru-RU" sz="1400" dirty="0">
                <a:solidFill>
                  <a:schemeClr val="bg2">
                    <a:lumMod val="25000"/>
                  </a:schemeClr>
                </a:solidFill>
                <a:latin typeface="Montserrat Medium" panose="00000600000000000000" pitchFamily="2" charset="-52"/>
              </a:rPr>
              <a:t>Документ, подтверждающий отсутствие неисполненной обязанности по уплате налогов, сборов, страховых взносов, пеней, штрафов, процентов</a:t>
            </a:r>
          </a:p>
          <a:p>
            <a:pPr marL="285750" indent="-285750">
              <a:spcAft>
                <a:spcPts val="600"/>
              </a:spcAft>
              <a:buFont typeface="Arial" panose="020B0604020202020204" pitchFamily="34" charset="0"/>
              <a:buChar char="•"/>
            </a:pPr>
            <a:endParaRPr lang="ru-RU" sz="1050" dirty="0">
              <a:solidFill>
                <a:schemeClr val="bg2">
                  <a:lumMod val="25000"/>
                </a:schemeClr>
              </a:solidFill>
              <a:latin typeface="Montserrat Medium" panose="00000600000000000000" pitchFamily="2" charset="-52"/>
            </a:endParaRPr>
          </a:p>
          <a:p>
            <a:pPr marL="285750" indent="-285750">
              <a:spcAft>
                <a:spcPts val="600"/>
              </a:spcAft>
              <a:buFont typeface="Arial" panose="020B0604020202020204" pitchFamily="34" charset="0"/>
              <a:buChar char="•"/>
            </a:pPr>
            <a:endParaRPr lang="ru-RU" sz="1050" dirty="0">
              <a:solidFill>
                <a:schemeClr val="bg2">
                  <a:lumMod val="25000"/>
                </a:schemeClr>
              </a:solidFill>
              <a:latin typeface="Montserrat Medium" panose="00000600000000000000" pitchFamily="2" charset="-52"/>
            </a:endParaRPr>
          </a:p>
          <a:p>
            <a:pPr marL="285750" indent="-285750">
              <a:spcAft>
                <a:spcPts val="600"/>
              </a:spcAft>
              <a:buFont typeface="Arial" panose="020B0604020202020204" pitchFamily="34" charset="0"/>
              <a:buChar char="•"/>
            </a:pPr>
            <a:endParaRPr lang="ru-RU" sz="1050" dirty="0">
              <a:solidFill>
                <a:schemeClr val="bg2">
                  <a:lumMod val="25000"/>
                </a:schemeClr>
              </a:solidFill>
              <a:latin typeface="Montserrat Medium" panose="00000600000000000000" pitchFamily="2" charset="-52"/>
            </a:endParaRPr>
          </a:p>
        </p:txBody>
      </p:sp>
      <p:pic>
        <p:nvPicPr>
          <p:cNvPr id="7" name="Рисунок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49699" y="1064894"/>
            <a:ext cx="876711" cy="876711"/>
          </a:xfrm>
          <a:prstGeom prst="rect">
            <a:avLst/>
          </a:prstGeom>
        </p:spPr>
      </p:pic>
      <p:sp>
        <p:nvSpPr>
          <p:cNvPr id="16" name="Прямоугольник 15"/>
          <p:cNvSpPr/>
          <p:nvPr/>
        </p:nvSpPr>
        <p:spPr>
          <a:xfrm>
            <a:off x="783363" y="6517812"/>
            <a:ext cx="9885384" cy="261610"/>
          </a:xfrm>
          <a:prstGeom prst="rect">
            <a:avLst/>
          </a:prstGeom>
        </p:spPr>
        <p:txBody>
          <a:bodyPr wrap="square">
            <a:spAutoFit/>
          </a:bodyPr>
          <a:lstStyle/>
          <a:p>
            <a:r>
              <a:rPr lang="ru-RU" sz="1050" dirty="0">
                <a:solidFill>
                  <a:schemeClr val="bg2">
                    <a:lumMod val="25000"/>
                  </a:schemeClr>
                </a:solidFill>
                <a:latin typeface="Montserrat Medium" panose="00000600000000000000" pitchFamily="2" charset="-52"/>
              </a:rPr>
              <a:t>Все документы должны быть предоставлены по формам и в соответствии с условиями, установленными Порядком</a:t>
            </a:r>
          </a:p>
        </p:txBody>
      </p:sp>
      <p:cxnSp>
        <p:nvCxnSpPr>
          <p:cNvPr id="9" name="Прямая соединительная линия 8"/>
          <p:cNvCxnSpPr/>
          <p:nvPr/>
        </p:nvCxnSpPr>
        <p:spPr>
          <a:xfrm>
            <a:off x="923063" y="6448052"/>
            <a:ext cx="1676400" cy="0"/>
          </a:xfrm>
          <a:prstGeom prst="line">
            <a:avLst/>
          </a:prstGeom>
          <a:ln>
            <a:solidFill>
              <a:srgbClr val="1D4999"/>
            </a:solidFill>
          </a:ln>
        </p:spPr>
        <p:style>
          <a:lnRef idx="1">
            <a:schemeClr val="accent1"/>
          </a:lnRef>
          <a:fillRef idx="0">
            <a:schemeClr val="accent1"/>
          </a:fillRef>
          <a:effectRef idx="0">
            <a:schemeClr val="accent1"/>
          </a:effectRef>
          <a:fontRef idx="minor">
            <a:schemeClr val="tx1"/>
          </a:fontRef>
        </p:style>
      </p:cxnSp>
      <p:sp>
        <p:nvSpPr>
          <p:cNvPr id="15" name="Прямоугольник 14"/>
          <p:cNvSpPr/>
          <p:nvPr/>
        </p:nvSpPr>
        <p:spPr>
          <a:xfrm>
            <a:off x="1772939" y="3295918"/>
            <a:ext cx="3065263" cy="1754326"/>
          </a:xfrm>
          <a:prstGeom prst="rect">
            <a:avLst/>
          </a:prstGeom>
        </p:spPr>
        <p:txBody>
          <a:bodyPr wrap="none">
            <a:spAutoFit/>
          </a:bodyPr>
          <a:lstStyle/>
          <a:p>
            <a:r>
              <a:rPr lang="ru-RU" sz="1200" dirty="0">
                <a:solidFill>
                  <a:srgbClr val="1D4999"/>
                </a:solidFill>
                <a:latin typeface="Montserrat Medium" panose="00000600000000000000" pitchFamily="2" charset="-52"/>
              </a:rPr>
              <a:t>Заявка и документы должны быть </a:t>
            </a:r>
          </a:p>
          <a:p>
            <a:r>
              <a:rPr lang="ru-RU" sz="1200" dirty="0">
                <a:solidFill>
                  <a:srgbClr val="1D4999"/>
                </a:solidFill>
                <a:latin typeface="Montserrat Medium" panose="00000600000000000000" pitchFamily="2" charset="-52"/>
              </a:rPr>
              <a:t>прошиты, пронумерованы, </a:t>
            </a:r>
          </a:p>
          <a:p>
            <a:r>
              <a:rPr lang="ru-RU" sz="1200" dirty="0">
                <a:solidFill>
                  <a:srgbClr val="1D4999"/>
                </a:solidFill>
                <a:latin typeface="Montserrat Medium" panose="00000600000000000000" pitchFamily="2" charset="-52"/>
              </a:rPr>
              <a:t>заверены подписью, </a:t>
            </a:r>
          </a:p>
          <a:p>
            <a:r>
              <a:rPr lang="ru-RU" sz="1200" dirty="0">
                <a:solidFill>
                  <a:srgbClr val="1D4999"/>
                </a:solidFill>
                <a:latin typeface="Montserrat Medium" panose="00000600000000000000" pitchFamily="2" charset="-52"/>
              </a:rPr>
              <a:t>иметь оттиск печати организации </a:t>
            </a:r>
          </a:p>
          <a:p>
            <a:r>
              <a:rPr lang="ru-RU" sz="1200" dirty="0">
                <a:solidFill>
                  <a:srgbClr val="1D4999"/>
                </a:solidFill>
                <a:latin typeface="Montserrat Medium" panose="00000600000000000000" pitchFamily="2" charset="-52"/>
              </a:rPr>
              <a:t>(при наличии)</a:t>
            </a:r>
          </a:p>
          <a:p>
            <a:endParaRPr lang="ru-RU" sz="1200" dirty="0">
              <a:solidFill>
                <a:srgbClr val="1D4999"/>
              </a:solidFill>
              <a:latin typeface="Montserrat Medium" panose="00000600000000000000" pitchFamily="2" charset="-52"/>
            </a:endParaRPr>
          </a:p>
          <a:p>
            <a:r>
              <a:rPr lang="ru-RU" sz="1200" dirty="0">
                <a:solidFill>
                  <a:srgbClr val="1D4999"/>
                </a:solidFill>
                <a:latin typeface="Montserrat Medium" panose="00000600000000000000" pitchFamily="2" charset="-52"/>
              </a:rPr>
              <a:t>Организацией может быть подана </a:t>
            </a:r>
          </a:p>
          <a:p>
            <a:r>
              <a:rPr lang="ru-RU" sz="1200" dirty="0">
                <a:solidFill>
                  <a:srgbClr val="1D4999"/>
                </a:solidFill>
                <a:latin typeface="Montserrat Medium" panose="00000600000000000000" pitchFamily="2" charset="-52"/>
              </a:rPr>
              <a:t>только одна заявка на участие </a:t>
            </a:r>
          </a:p>
          <a:p>
            <a:r>
              <a:rPr lang="ru-RU" sz="1200" dirty="0">
                <a:solidFill>
                  <a:srgbClr val="1D4999"/>
                </a:solidFill>
                <a:latin typeface="Montserrat Medium" panose="00000600000000000000" pitchFamily="2" charset="-52"/>
              </a:rPr>
              <a:t>в конкурсе в текущем году</a:t>
            </a:r>
          </a:p>
        </p:txBody>
      </p:sp>
      <p:sp>
        <p:nvSpPr>
          <p:cNvPr id="21" name="Овал 20"/>
          <p:cNvSpPr/>
          <p:nvPr/>
        </p:nvSpPr>
        <p:spPr>
          <a:xfrm>
            <a:off x="1030775" y="3421960"/>
            <a:ext cx="622300" cy="599265"/>
          </a:xfrm>
          <a:prstGeom prst="ellipse">
            <a:avLst/>
          </a:prstGeom>
          <a:no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TextBox 21"/>
          <p:cNvSpPr txBox="1"/>
          <p:nvPr/>
        </p:nvSpPr>
        <p:spPr>
          <a:xfrm>
            <a:off x="1188678" y="3421960"/>
            <a:ext cx="306494" cy="646331"/>
          </a:xfrm>
          <a:prstGeom prst="rect">
            <a:avLst/>
          </a:prstGeom>
          <a:noFill/>
        </p:spPr>
        <p:txBody>
          <a:bodyPr wrap="none" rtlCol="0">
            <a:spAutoFit/>
          </a:bodyPr>
          <a:lstStyle/>
          <a:p>
            <a:r>
              <a:rPr lang="ru-RU" sz="3600" b="1" dirty="0">
                <a:solidFill>
                  <a:schemeClr val="tx1">
                    <a:lumMod val="85000"/>
                    <a:lumOff val="15000"/>
                  </a:schemeClr>
                </a:solidFill>
                <a:latin typeface="Montserrat Medium" panose="00000600000000000000" pitchFamily="2" charset="-52"/>
              </a:rPr>
              <a:t>!</a:t>
            </a:r>
          </a:p>
        </p:txBody>
      </p:sp>
      <p:cxnSp>
        <p:nvCxnSpPr>
          <p:cNvPr id="23" name="Прямая соединительная линия 22"/>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24" name="Овал 23"/>
          <p:cNvSpPr/>
          <p:nvPr/>
        </p:nvSpPr>
        <p:spPr>
          <a:xfrm>
            <a:off x="30361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p:cNvSpPr/>
          <p:nvPr/>
        </p:nvSpPr>
        <p:spPr>
          <a:xfrm>
            <a:off x="42299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p:cNvSpPr/>
          <p:nvPr/>
        </p:nvSpPr>
        <p:spPr>
          <a:xfrm>
            <a:off x="5423722" y="180065"/>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Овал 26"/>
          <p:cNvSpPr/>
          <p:nvPr/>
        </p:nvSpPr>
        <p:spPr>
          <a:xfrm>
            <a:off x="6560166" y="180066"/>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Овал 27"/>
          <p:cNvSpPr/>
          <p:nvPr/>
        </p:nvSpPr>
        <p:spPr>
          <a:xfrm>
            <a:off x="7697433"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Овал 28"/>
          <p:cNvSpPr/>
          <p:nvPr/>
        </p:nvSpPr>
        <p:spPr>
          <a:xfrm>
            <a:off x="8719988" y="177283"/>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26019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Прямоугольник 17"/>
          <p:cNvSpPr/>
          <p:nvPr/>
        </p:nvSpPr>
        <p:spPr>
          <a:xfrm>
            <a:off x="870229" y="1519793"/>
            <a:ext cx="4058202" cy="369332"/>
          </a:xfrm>
          <a:prstGeom prst="rect">
            <a:avLst/>
          </a:prstGeom>
        </p:spPr>
        <p:txBody>
          <a:bodyPr wrap="square">
            <a:spAutoFit/>
          </a:bodyPr>
          <a:lstStyle/>
          <a:p>
            <a:r>
              <a:rPr lang="ru-RU" b="1" i="0" u="none" strike="noStrike" baseline="0" dirty="0">
                <a:solidFill>
                  <a:srgbClr val="1D4999"/>
                </a:solidFill>
                <a:latin typeface="Montserrat Medium" panose="00000600000000000000" pitchFamily="2" charset="-52"/>
              </a:rPr>
              <a:t>КРИТЕРИИ ОЦЕНКИ: </a:t>
            </a:r>
            <a:endParaRPr lang="ru-RU" dirty="0"/>
          </a:p>
        </p:txBody>
      </p:sp>
      <p:sp>
        <p:nvSpPr>
          <p:cNvPr id="2" name="Прямоугольник 1"/>
          <p:cNvSpPr/>
          <p:nvPr/>
        </p:nvSpPr>
        <p:spPr>
          <a:xfrm>
            <a:off x="4928431" y="1522575"/>
            <a:ext cx="6769100" cy="3462486"/>
          </a:xfrm>
          <a:prstGeom prst="rect">
            <a:avLst/>
          </a:prstGeom>
          <a:noFill/>
          <a:ln>
            <a:noFill/>
          </a:ln>
        </p:spPr>
        <p:txBody>
          <a:bodyPr wrap="square">
            <a:spAutoFit/>
          </a:bodyPr>
          <a:lstStyle/>
          <a:p>
            <a:pPr>
              <a:spcAft>
                <a:spcPts val="600"/>
              </a:spcAft>
            </a:pPr>
            <a:r>
              <a:rPr lang="ru-RU" sz="1400" b="1" dirty="0">
                <a:solidFill>
                  <a:srgbClr val="1D4999"/>
                </a:solidFill>
                <a:latin typeface="Montserrat Medium" panose="00000600000000000000" pitchFamily="2" charset="-52"/>
              </a:rPr>
              <a:t>Актуальность и значимость проекта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Увеличение количества койко-мест в средствах размещения Пермского края (0-3 балла)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Создание туристской инфраструктуры вблизи или на территории ООПТ и (или) на водных туристских маршрутах Пермского края (0-3 балла)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Создание туристской инфраструктуры вблизи мест проведения регулярных туристских событий (проведенных не менее 2-х раз с 2017 года) (0-3 балла)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Связанность проекта с объектами показа (0-3 балла)</a:t>
            </a:r>
          </a:p>
          <a:p>
            <a:pPr>
              <a:spcAft>
                <a:spcPts val="600"/>
              </a:spcAft>
            </a:pPr>
            <a:r>
              <a:rPr lang="ru-RU" sz="1400" b="1" dirty="0">
                <a:solidFill>
                  <a:srgbClr val="1D4999"/>
                </a:solidFill>
                <a:latin typeface="Montserrat Medium" panose="00000600000000000000" pitchFamily="2" charset="-52"/>
              </a:rPr>
              <a:t>Финансирование проекта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Объем внебюджетных средств, направленных на реализацию проекта (1-3 балла)</a:t>
            </a:r>
          </a:p>
          <a:p>
            <a:pPr>
              <a:spcAft>
                <a:spcPts val="600"/>
              </a:spcAft>
            </a:pPr>
            <a:r>
              <a:rPr lang="ru-RU" sz="1400" b="1" dirty="0">
                <a:solidFill>
                  <a:srgbClr val="1D4999"/>
                </a:solidFill>
                <a:latin typeface="Montserrat Medium" panose="00000600000000000000" pitchFamily="2" charset="-52"/>
              </a:rPr>
              <a:t>Поддержка проекта</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Поддержка органа местного самоуправления (0-1 балл)</a:t>
            </a:r>
          </a:p>
          <a:p>
            <a:pPr marL="285750" indent="-285750">
              <a:spcAft>
                <a:spcPts val="600"/>
              </a:spcAft>
              <a:buFont typeface="Arial" panose="020B0604020202020204" pitchFamily="34" charset="0"/>
              <a:buChar char="•"/>
            </a:pPr>
            <a:r>
              <a:rPr lang="ru-RU" sz="1200" dirty="0">
                <a:solidFill>
                  <a:schemeClr val="bg2">
                    <a:lumMod val="25000"/>
                  </a:schemeClr>
                </a:solidFill>
                <a:latin typeface="Montserrat Medium" panose="00000600000000000000" pitchFamily="2" charset="-52"/>
              </a:rPr>
              <a:t>Поддержка проекта от туроператоров (0-3 балла)</a:t>
            </a:r>
          </a:p>
        </p:txBody>
      </p:sp>
      <p:cxnSp>
        <p:nvCxnSpPr>
          <p:cNvPr id="17" name="Прямая соединительная линия 16"/>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19" name="Овал 18"/>
          <p:cNvSpPr/>
          <p:nvPr/>
        </p:nvSpPr>
        <p:spPr>
          <a:xfrm>
            <a:off x="30361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Овал 19"/>
          <p:cNvSpPr/>
          <p:nvPr/>
        </p:nvSpPr>
        <p:spPr>
          <a:xfrm>
            <a:off x="42299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Овал 22"/>
          <p:cNvSpPr/>
          <p:nvPr/>
        </p:nvSpPr>
        <p:spPr>
          <a:xfrm>
            <a:off x="5423722" y="180065"/>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Овал 23"/>
          <p:cNvSpPr/>
          <p:nvPr/>
        </p:nvSpPr>
        <p:spPr>
          <a:xfrm>
            <a:off x="6560166" y="180066"/>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p:cNvSpPr/>
          <p:nvPr/>
        </p:nvSpPr>
        <p:spPr>
          <a:xfrm>
            <a:off x="7697433"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p:cNvSpPr/>
          <p:nvPr/>
        </p:nvSpPr>
        <p:spPr>
          <a:xfrm>
            <a:off x="8719988" y="177283"/>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34893" y="2435982"/>
            <a:ext cx="817836" cy="817836"/>
          </a:xfrm>
          <a:prstGeom prst="rect">
            <a:avLst/>
          </a:prstGeom>
        </p:spPr>
      </p:pic>
    </p:spTree>
    <p:extLst>
      <p:ext uri="{BB962C8B-B14F-4D97-AF65-F5344CB8AC3E}">
        <p14:creationId xmlns:p14="http://schemas.microsoft.com/office/powerpoint/2010/main" val="4137766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Скругленный прямоугольник 39"/>
          <p:cNvSpPr/>
          <p:nvPr/>
        </p:nvSpPr>
        <p:spPr>
          <a:xfrm>
            <a:off x="833406" y="3903563"/>
            <a:ext cx="1807079"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Скругленный прямоугольник 37"/>
          <p:cNvSpPr/>
          <p:nvPr/>
        </p:nvSpPr>
        <p:spPr>
          <a:xfrm>
            <a:off x="821917" y="2825144"/>
            <a:ext cx="2322213"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Скругленный прямоугольник 34"/>
          <p:cNvSpPr/>
          <p:nvPr/>
        </p:nvSpPr>
        <p:spPr>
          <a:xfrm>
            <a:off x="3336600" y="2821737"/>
            <a:ext cx="2277486"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Скругленный прямоугольник 32"/>
          <p:cNvSpPr/>
          <p:nvPr/>
        </p:nvSpPr>
        <p:spPr>
          <a:xfrm>
            <a:off x="5772090" y="2831354"/>
            <a:ext cx="1941343"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Скругленный прямоугольник 29"/>
          <p:cNvSpPr/>
          <p:nvPr/>
        </p:nvSpPr>
        <p:spPr>
          <a:xfrm>
            <a:off x="9950244" y="1528362"/>
            <a:ext cx="1956258" cy="850960"/>
          </a:xfrm>
          <a:prstGeom prst="roundRect">
            <a:avLst/>
          </a:prstGeom>
          <a:solidFill>
            <a:srgbClr val="FF9797"/>
          </a:solidFill>
          <a:ln>
            <a:solidFill>
              <a:srgbClr val="FF97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Скругленный прямоугольник 28"/>
          <p:cNvSpPr/>
          <p:nvPr/>
        </p:nvSpPr>
        <p:spPr>
          <a:xfrm>
            <a:off x="7844100" y="1512478"/>
            <a:ext cx="1557373"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Скругленный прямоугольник 27"/>
          <p:cNvSpPr/>
          <p:nvPr/>
        </p:nvSpPr>
        <p:spPr>
          <a:xfrm>
            <a:off x="6179572" y="1512478"/>
            <a:ext cx="1557373"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Скругленный прямоугольник 26"/>
          <p:cNvSpPr/>
          <p:nvPr/>
        </p:nvSpPr>
        <p:spPr>
          <a:xfrm>
            <a:off x="4642160" y="1516807"/>
            <a:ext cx="1410296"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821917" y="1460616"/>
            <a:ext cx="1807079"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угольник 17"/>
          <p:cNvSpPr/>
          <p:nvPr/>
        </p:nvSpPr>
        <p:spPr>
          <a:xfrm>
            <a:off x="738500" y="788305"/>
            <a:ext cx="4058202" cy="369332"/>
          </a:xfrm>
          <a:prstGeom prst="rect">
            <a:avLst/>
          </a:prstGeom>
        </p:spPr>
        <p:txBody>
          <a:bodyPr wrap="square">
            <a:spAutoFit/>
          </a:bodyPr>
          <a:lstStyle/>
          <a:p>
            <a:r>
              <a:rPr lang="ru-RU" b="1" i="0" u="none" strike="noStrike" baseline="0" dirty="0">
                <a:solidFill>
                  <a:srgbClr val="1D4999"/>
                </a:solidFill>
                <a:latin typeface="Montserrat Medium" panose="00000600000000000000" pitchFamily="2" charset="-52"/>
              </a:rPr>
              <a:t>ЭТАПЫ КОНКУРСА: </a:t>
            </a:r>
            <a:endParaRPr lang="ru-RU" dirty="0"/>
          </a:p>
        </p:txBody>
      </p:sp>
      <p:cxnSp>
        <p:nvCxnSpPr>
          <p:cNvPr id="15" name="Прямая соединительная линия 14"/>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16" name="Овал 15"/>
          <p:cNvSpPr/>
          <p:nvPr/>
        </p:nvSpPr>
        <p:spPr>
          <a:xfrm>
            <a:off x="30361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Овал 16"/>
          <p:cNvSpPr/>
          <p:nvPr/>
        </p:nvSpPr>
        <p:spPr>
          <a:xfrm>
            <a:off x="42299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Овал 18"/>
          <p:cNvSpPr/>
          <p:nvPr/>
        </p:nvSpPr>
        <p:spPr>
          <a:xfrm>
            <a:off x="5423722" y="180065"/>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Овал 19"/>
          <p:cNvSpPr/>
          <p:nvPr/>
        </p:nvSpPr>
        <p:spPr>
          <a:xfrm>
            <a:off x="6560166" y="180066"/>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Овал 20"/>
          <p:cNvSpPr/>
          <p:nvPr/>
        </p:nvSpPr>
        <p:spPr>
          <a:xfrm>
            <a:off x="7697433" y="177284"/>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p:cNvSpPr/>
          <p:nvPr/>
        </p:nvSpPr>
        <p:spPr>
          <a:xfrm>
            <a:off x="8719988" y="177283"/>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p:nvSpPr>
        <p:spPr>
          <a:xfrm>
            <a:off x="644265" y="1629985"/>
            <a:ext cx="2185363" cy="646331"/>
          </a:xfrm>
          <a:prstGeom prst="rect">
            <a:avLst/>
          </a:prstGeom>
        </p:spPr>
        <p:txBody>
          <a:bodyPr wrap="square">
            <a:spAutoFit/>
          </a:bodyPr>
          <a:lstStyle/>
          <a:p>
            <a:pPr algn="ctr"/>
            <a:r>
              <a:rPr lang="ru-RU" sz="1200" b="1" dirty="0">
                <a:solidFill>
                  <a:schemeClr val="bg2">
                    <a:lumMod val="25000"/>
                  </a:schemeClr>
                </a:solidFill>
                <a:latin typeface="Montserrat Medium" panose="00000600000000000000" pitchFamily="2" charset="-52"/>
              </a:rPr>
              <a:t>Объявление </a:t>
            </a:r>
          </a:p>
          <a:p>
            <a:pPr algn="ctr"/>
            <a:r>
              <a:rPr lang="ru-RU" sz="1200" b="1" dirty="0">
                <a:solidFill>
                  <a:schemeClr val="bg2">
                    <a:lumMod val="25000"/>
                  </a:schemeClr>
                </a:solidFill>
                <a:latin typeface="Montserrat Medium" panose="00000600000000000000" pitchFamily="2" charset="-52"/>
              </a:rPr>
              <a:t>о конкурсе</a:t>
            </a:r>
          </a:p>
          <a:p>
            <a:pPr algn="ctr"/>
            <a:r>
              <a:rPr lang="ru-RU" sz="1200" b="1" dirty="0" smtClean="0">
                <a:solidFill>
                  <a:schemeClr val="bg2">
                    <a:lumMod val="25000"/>
                  </a:schemeClr>
                </a:solidFill>
                <a:latin typeface="Montserrat Medium" panose="00000600000000000000" pitchFamily="2" charset="-52"/>
              </a:rPr>
              <a:t>(</a:t>
            </a:r>
            <a:r>
              <a:rPr lang="ru-RU" sz="1200" b="1" dirty="0" smtClean="0">
                <a:solidFill>
                  <a:schemeClr val="bg2">
                    <a:lumMod val="25000"/>
                  </a:schemeClr>
                </a:solidFill>
                <a:latin typeface="Montserrat Medium" panose="00000600000000000000" pitchFamily="2" charset="-52"/>
              </a:rPr>
              <a:t>12 </a:t>
            </a:r>
            <a:r>
              <a:rPr lang="ru-RU" sz="1200" b="1" dirty="0">
                <a:solidFill>
                  <a:schemeClr val="bg2">
                    <a:lumMod val="25000"/>
                  </a:schemeClr>
                </a:solidFill>
                <a:latin typeface="Montserrat Medium" panose="00000600000000000000" pitchFamily="2" charset="-52"/>
              </a:rPr>
              <a:t>мая)</a:t>
            </a:r>
          </a:p>
        </p:txBody>
      </p:sp>
      <p:sp>
        <p:nvSpPr>
          <p:cNvPr id="23" name="Прямоугольник 22"/>
          <p:cNvSpPr/>
          <p:nvPr/>
        </p:nvSpPr>
        <p:spPr>
          <a:xfrm>
            <a:off x="6203083" y="1614101"/>
            <a:ext cx="1620957" cy="830997"/>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Подача заявок </a:t>
            </a:r>
          </a:p>
          <a:p>
            <a:pPr algn="ctr"/>
            <a:r>
              <a:rPr lang="ru-RU" sz="1200" b="1" dirty="0">
                <a:solidFill>
                  <a:schemeClr val="bg2">
                    <a:lumMod val="25000"/>
                  </a:schemeClr>
                </a:solidFill>
                <a:latin typeface="Montserrat Medium" panose="00000600000000000000" pitchFamily="2" charset="-52"/>
              </a:rPr>
              <a:t>на конкурс  </a:t>
            </a:r>
          </a:p>
          <a:p>
            <a:pPr algn="ctr"/>
            <a:r>
              <a:rPr lang="ru-RU" sz="1200" b="1" dirty="0">
                <a:solidFill>
                  <a:schemeClr val="bg2">
                    <a:lumMod val="25000"/>
                  </a:schemeClr>
                </a:solidFill>
                <a:latin typeface="Montserrat Medium" panose="00000600000000000000" pitchFamily="2" charset="-52"/>
              </a:rPr>
              <a:t>в </a:t>
            </a:r>
            <a:r>
              <a:rPr lang="ru-RU" sz="1200" b="1" dirty="0" smtClean="0">
                <a:solidFill>
                  <a:schemeClr val="bg2">
                    <a:lumMod val="25000"/>
                  </a:schemeClr>
                </a:solidFill>
                <a:latin typeface="Montserrat Medium" panose="00000600000000000000" pitchFamily="2" charset="-52"/>
              </a:rPr>
              <a:t>Министерство </a:t>
            </a:r>
          </a:p>
          <a:p>
            <a:pPr algn="ctr"/>
            <a:r>
              <a:rPr lang="ru-RU" sz="1200" b="1" dirty="0" smtClean="0">
                <a:solidFill>
                  <a:schemeClr val="bg2">
                    <a:lumMod val="25000"/>
                  </a:schemeClr>
                </a:solidFill>
                <a:latin typeface="Montserrat Medium" panose="00000600000000000000" pitchFamily="2" charset="-52"/>
              </a:rPr>
              <a:t>(до 14 июня)</a:t>
            </a:r>
            <a:endParaRPr lang="ru-RU" sz="1200" b="1" dirty="0">
              <a:solidFill>
                <a:schemeClr val="bg2">
                  <a:lumMod val="25000"/>
                </a:schemeClr>
              </a:solidFill>
              <a:latin typeface="Montserrat Medium" panose="00000600000000000000" pitchFamily="2" charset="-52"/>
            </a:endParaRPr>
          </a:p>
        </p:txBody>
      </p:sp>
      <p:sp>
        <p:nvSpPr>
          <p:cNvPr id="5" name="Прямоугольник 4"/>
          <p:cNvSpPr/>
          <p:nvPr/>
        </p:nvSpPr>
        <p:spPr>
          <a:xfrm>
            <a:off x="7861622" y="1522460"/>
            <a:ext cx="1497367" cy="830997"/>
          </a:xfrm>
          <a:prstGeom prst="rect">
            <a:avLst/>
          </a:prstGeom>
        </p:spPr>
        <p:txBody>
          <a:bodyPr wrap="square">
            <a:spAutoFit/>
          </a:bodyPr>
          <a:lstStyle/>
          <a:p>
            <a:pPr algn="ctr"/>
            <a:r>
              <a:rPr lang="ru-RU" sz="1200" b="1" dirty="0">
                <a:solidFill>
                  <a:schemeClr val="bg2">
                    <a:lumMod val="25000"/>
                  </a:schemeClr>
                </a:solidFill>
                <a:latin typeface="Montserrat Medium" panose="00000600000000000000" pitchFamily="2" charset="-52"/>
              </a:rPr>
              <a:t>Проверка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организации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и документов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на соответствие</a:t>
            </a:r>
          </a:p>
        </p:txBody>
      </p:sp>
      <p:sp>
        <p:nvSpPr>
          <p:cNvPr id="7" name="Прямоугольник 6"/>
          <p:cNvSpPr/>
          <p:nvPr/>
        </p:nvSpPr>
        <p:spPr>
          <a:xfrm>
            <a:off x="5771446" y="2848737"/>
            <a:ext cx="2010487" cy="830997"/>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Оценка комиссией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заявок по критериям,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установленным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Порядком</a:t>
            </a:r>
          </a:p>
        </p:txBody>
      </p:sp>
      <p:sp>
        <p:nvSpPr>
          <p:cNvPr id="25" name="Прямоугольник 24"/>
          <p:cNvSpPr/>
          <p:nvPr/>
        </p:nvSpPr>
        <p:spPr>
          <a:xfrm>
            <a:off x="4654136" y="1707125"/>
            <a:ext cx="1377300" cy="461665"/>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Консультация </a:t>
            </a:r>
          </a:p>
          <a:p>
            <a:pPr algn="ctr"/>
            <a:r>
              <a:rPr lang="ru-RU" sz="1200" b="1" dirty="0">
                <a:solidFill>
                  <a:schemeClr val="bg2">
                    <a:lumMod val="25000"/>
                  </a:schemeClr>
                </a:solidFill>
                <a:latin typeface="Montserrat Medium" panose="00000600000000000000" pitchFamily="2" charset="-52"/>
              </a:rPr>
              <a:t>участников</a:t>
            </a:r>
          </a:p>
        </p:txBody>
      </p:sp>
      <p:sp>
        <p:nvSpPr>
          <p:cNvPr id="26" name="Скругленный прямоугольник 25"/>
          <p:cNvSpPr/>
          <p:nvPr/>
        </p:nvSpPr>
        <p:spPr>
          <a:xfrm>
            <a:off x="2756112" y="1512478"/>
            <a:ext cx="1758932"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Прямоугольник 23"/>
          <p:cNvSpPr/>
          <p:nvPr/>
        </p:nvSpPr>
        <p:spPr>
          <a:xfrm>
            <a:off x="2800183" y="1548325"/>
            <a:ext cx="1786066" cy="830997"/>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Подготовка заявки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и необходимых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документов </a:t>
            </a:r>
          </a:p>
          <a:p>
            <a:pPr algn="ctr"/>
            <a:r>
              <a:rPr lang="ru-RU" sz="1200" b="1" dirty="0">
                <a:solidFill>
                  <a:schemeClr val="bg2">
                    <a:lumMod val="25000"/>
                  </a:schemeClr>
                </a:solidFill>
                <a:latin typeface="Montserrat Medium" panose="00000600000000000000" pitchFamily="2" charset="-52"/>
              </a:rPr>
              <a:t>на конкурс</a:t>
            </a:r>
          </a:p>
        </p:txBody>
      </p:sp>
      <p:sp>
        <p:nvSpPr>
          <p:cNvPr id="9" name="Прямоугольник 8"/>
          <p:cNvSpPr/>
          <p:nvPr/>
        </p:nvSpPr>
        <p:spPr>
          <a:xfrm>
            <a:off x="9829858" y="1548325"/>
            <a:ext cx="2159458" cy="830997"/>
          </a:xfrm>
          <a:prstGeom prst="rect">
            <a:avLst/>
          </a:prstGeom>
        </p:spPr>
        <p:txBody>
          <a:bodyPr wrap="square">
            <a:spAutoFit/>
          </a:bodyPr>
          <a:lstStyle/>
          <a:p>
            <a:pPr algn="ctr"/>
            <a:r>
              <a:rPr lang="ru-RU" sz="1200" b="1" dirty="0">
                <a:solidFill>
                  <a:schemeClr val="bg2">
                    <a:lumMod val="25000"/>
                  </a:schemeClr>
                </a:solidFill>
                <a:latin typeface="Montserrat Medium" panose="00000600000000000000" pitchFamily="2" charset="-52"/>
              </a:rPr>
              <a:t>Уведомление </a:t>
            </a:r>
          </a:p>
          <a:p>
            <a:pPr algn="ctr"/>
            <a:r>
              <a:rPr lang="ru-RU" sz="1200" b="1" dirty="0">
                <a:solidFill>
                  <a:schemeClr val="bg2">
                    <a:lumMod val="25000"/>
                  </a:schemeClr>
                </a:solidFill>
                <a:latin typeface="Montserrat Medium" panose="00000600000000000000" pitchFamily="2" charset="-52"/>
              </a:rPr>
              <a:t>об отклонении заявки </a:t>
            </a:r>
          </a:p>
          <a:p>
            <a:pPr algn="ctr"/>
            <a:r>
              <a:rPr lang="ru-RU" sz="1200" b="1" dirty="0">
                <a:solidFill>
                  <a:schemeClr val="bg2">
                    <a:lumMod val="25000"/>
                  </a:schemeClr>
                </a:solidFill>
                <a:latin typeface="Montserrat Medium" panose="00000600000000000000" pitchFamily="2" charset="-52"/>
              </a:rPr>
              <a:t>и об отказе в допуске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к конкурсу</a:t>
            </a:r>
          </a:p>
        </p:txBody>
      </p:sp>
      <p:sp>
        <p:nvSpPr>
          <p:cNvPr id="32" name="Скругленный прямоугольник 31"/>
          <p:cNvSpPr/>
          <p:nvPr/>
        </p:nvSpPr>
        <p:spPr>
          <a:xfrm>
            <a:off x="7864788" y="2821372"/>
            <a:ext cx="1557373" cy="850960"/>
          </a:xfrm>
          <a:prstGeom prst="roundRect">
            <a:avLst/>
          </a:prstGeom>
          <a:solidFill>
            <a:srgbClr val="9BFFC8"/>
          </a:solidFill>
          <a:ln>
            <a:solidFill>
              <a:srgbClr val="9BFF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7962782" y="2831354"/>
            <a:ext cx="1358064" cy="830997"/>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Направление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заявок </a:t>
            </a:r>
          </a:p>
          <a:p>
            <a:pPr algn="ctr"/>
            <a:r>
              <a:rPr lang="ru-RU" sz="1200" b="1" dirty="0">
                <a:solidFill>
                  <a:schemeClr val="bg2">
                    <a:lumMod val="25000"/>
                  </a:schemeClr>
                </a:solidFill>
                <a:latin typeface="Montserrat Medium" panose="00000600000000000000" pitchFamily="2" charset="-52"/>
              </a:rPr>
              <a:t>в конкурсную </a:t>
            </a:r>
          </a:p>
          <a:p>
            <a:pPr algn="ctr"/>
            <a:r>
              <a:rPr lang="ru-RU" sz="1200" b="1" dirty="0">
                <a:solidFill>
                  <a:schemeClr val="bg2">
                    <a:lumMod val="25000"/>
                  </a:schemeClr>
                </a:solidFill>
                <a:latin typeface="Montserrat Medium" panose="00000600000000000000" pitchFamily="2" charset="-52"/>
              </a:rPr>
              <a:t>комиссию</a:t>
            </a:r>
          </a:p>
        </p:txBody>
      </p:sp>
      <p:sp>
        <p:nvSpPr>
          <p:cNvPr id="34" name="Прямоугольник 33"/>
          <p:cNvSpPr/>
          <p:nvPr/>
        </p:nvSpPr>
        <p:spPr>
          <a:xfrm>
            <a:off x="3322983" y="2848182"/>
            <a:ext cx="2339398" cy="830997"/>
          </a:xfrm>
          <a:prstGeom prst="rect">
            <a:avLst/>
          </a:prstGeom>
        </p:spPr>
        <p:txBody>
          <a:bodyPr wrap="square">
            <a:spAutoFit/>
          </a:bodyPr>
          <a:lstStyle/>
          <a:p>
            <a:pPr algn="ctr"/>
            <a:r>
              <a:rPr lang="ru-RU" sz="1200" b="1" dirty="0">
                <a:solidFill>
                  <a:schemeClr val="bg2">
                    <a:lumMod val="25000"/>
                  </a:schemeClr>
                </a:solidFill>
                <a:latin typeface="Montserrat Medium" panose="00000600000000000000" pitchFamily="2" charset="-52"/>
              </a:rPr>
              <a:t>Составление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рейтинга организаций,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определение победителей</a:t>
            </a:r>
          </a:p>
        </p:txBody>
      </p:sp>
      <p:sp>
        <p:nvSpPr>
          <p:cNvPr id="36" name="Прямоугольник 35"/>
          <p:cNvSpPr/>
          <p:nvPr/>
        </p:nvSpPr>
        <p:spPr>
          <a:xfrm>
            <a:off x="821917" y="2926872"/>
            <a:ext cx="2392001" cy="646331"/>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Размещение информации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о результатах конкурса </a:t>
            </a:r>
          </a:p>
          <a:p>
            <a:pPr algn="ctr"/>
            <a:r>
              <a:rPr lang="ru-RU" sz="1200" b="1" dirty="0">
                <a:solidFill>
                  <a:schemeClr val="bg2">
                    <a:lumMod val="25000"/>
                  </a:schemeClr>
                </a:solidFill>
                <a:latin typeface="Montserrat Medium" panose="00000600000000000000" pitchFamily="2" charset="-52"/>
              </a:rPr>
              <a:t>на сайте Министерства</a:t>
            </a:r>
          </a:p>
        </p:txBody>
      </p:sp>
      <p:sp>
        <p:nvSpPr>
          <p:cNvPr id="39" name="Прямоугольник 38"/>
          <p:cNvSpPr/>
          <p:nvPr/>
        </p:nvSpPr>
        <p:spPr>
          <a:xfrm>
            <a:off x="801643" y="3923526"/>
            <a:ext cx="1847625" cy="830997"/>
          </a:xfrm>
          <a:prstGeom prst="rect">
            <a:avLst/>
          </a:prstGeom>
        </p:spPr>
        <p:txBody>
          <a:bodyPr wrap="square">
            <a:spAutoFit/>
          </a:bodyPr>
          <a:lstStyle/>
          <a:p>
            <a:pPr algn="ctr"/>
            <a:r>
              <a:rPr lang="ru-RU" sz="1200" b="1" dirty="0">
                <a:solidFill>
                  <a:schemeClr val="bg2">
                    <a:lumMod val="25000"/>
                  </a:schemeClr>
                </a:solidFill>
                <a:latin typeface="Montserrat Medium" panose="00000600000000000000" pitchFamily="2" charset="-52"/>
              </a:rPr>
              <a:t>Заключение</a:t>
            </a:r>
          </a:p>
          <a:p>
            <a:pPr algn="ctr"/>
            <a:r>
              <a:rPr lang="ru-RU" sz="1200" b="1" dirty="0">
                <a:solidFill>
                  <a:schemeClr val="bg2">
                    <a:lumMod val="25000"/>
                  </a:schemeClr>
                </a:solidFill>
                <a:latin typeface="Montserrat Medium" panose="00000600000000000000" pitchFamily="2" charset="-52"/>
              </a:rPr>
              <a:t>соглашений между Министерством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и победителями</a:t>
            </a:r>
          </a:p>
        </p:txBody>
      </p:sp>
      <p:sp>
        <p:nvSpPr>
          <p:cNvPr id="43" name="Скругленный прямоугольник 42"/>
          <p:cNvSpPr/>
          <p:nvPr/>
        </p:nvSpPr>
        <p:spPr>
          <a:xfrm>
            <a:off x="2779170" y="3903563"/>
            <a:ext cx="1807079" cy="850960"/>
          </a:xfrm>
          <a:prstGeom prst="round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Прямоугольник 40"/>
          <p:cNvSpPr/>
          <p:nvPr/>
        </p:nvSpPr>
        <p:spPr>
          <a:xfrm>
            <a:off x="2971704" y="4096159"/>
            <a:ext cx="1443024" cy="461665"/>
          </a:xfrm>
          <a:prstGeom prst="rect">
            <a:avLst/>
          </a:prstGeom>
        </p:spPr>
        <p:txBody>
          <a:bodyPr wrap="none">
            <a:spAutoFit/>
          </a:bodyPr>
          <a:lstStyle/>
          <a:p>
            <a:pPr algn="ctr"/>
            <a:r>
              <a:rPr lang="ru-RU" sz="1200" b="1" dirty="0">
                <a:solidFill>
                  <a:schemeClr val="bg2">
                    <a:lumMod val="25000"/>
                  </a:schemeClr>
                </a:solidFill>
                <a:latin typeface="Montserrat Medium" panose="00000600000000000000" pitchFamily="2" charset="-52"/>
              </a:rPr>
              <a:t>Перечисление </a:t>
            </a:r>
            <a:br>
              <a:rPr lang="ru-RU" sz="1200" b="1" dirty="0">
                <a:solidFill>
                  <a:schemeClr val="bg2">
                    <a:lumMod val="25000"/>
                  </a:schemeClr>
                </a:solidFill>
                <a:latin typeface="Montserrat Medium" panose="00000600000000000000" pitchFamily="2" charset="-52"/>
              </a:rPr>
            </a:br>
            <a:r>
              <a:rPr lang="ru-RU" sz="1200" b="1" dirty="0">
                <a:solidFill>
                  <a:schemeClr val="bg2">
                    <a:lumMod val="25000"/>
                  </a:schemeClr>
                </a:solidFill>
                <a:latin typeface="Montserrat Medium" panose="00000600000000000000" pitchFamily="2" charset="-52"/>
              </a:rPr>
              <a:t>субсидии</a:t>
            </a:r>
          </a:p>
        </p:txBody>
      </p:sp>
      <p:cxnSp>
        <p:nvCxnSpPr>
          <p:cNvPr id="45" name="Прямая со стрелкой 44"/>
          <p:cNvCxnSpPr>
            <a:stCxn id="8" idx="3"/>
            <a:endCxn id="26" idx="1"/>
          </p:cNvCxnSpPr>
          <p:nvPr/>
        </p:nvCxnSpPr>
        <p:spPr>
          <a:xfrm>
            <a:off x="2628996" y="1886096"/>
            <a:ext cx="127116" cy="51862"/>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p:nvPr/>
        </p:nvCxnSpPr>
        <p:spPr>
          <a:xfrm>
            <a:off x="4500276" y="1936609"/>
            <a:ext cx="127116"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47" name="Прямая со стрелкой 46"/>
          <p:cNvCxnSpPr/>
          <p:nvPr/>
        </p:nvCxnSpPr>
        <p:spPr>
          <a:xfrm>
            <a:off x="6052456" y="1912366"/>
            <a:ext cx="127116"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p:nvPr/>
        </p:nvCxnSpPr>
        <p:spPr>
          <a:xfrm>
            <a:off x="7736945" y="1936609"/>
            <a:ext cx="127116"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49" name="Прямая со стрелкой 48"/>
          <p:cNvCxnSpPr>
            <a:endCxn id="30" idx="1"/>
          </p:cNvCxnSpPr>
          <p:nvPr/>
        </p:nvCxnSpPr>
        <p:spPr>
          <a:xfrm>
            <a:off x="9453447" y="1952493"/>
            <a:ext cx="496797" cy="1349"/>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9390475" y="1703295"/>
            <a:ext cx="559769" cy="307777"/>
          </a:xfrm>
          <a:prstGeom prst="rect">
            <a:avLst/>
          </a:prstGeom>
          <a:noFill/>
        </p:spPr>
        <p:txBody>
          <a:bodyPr wrap="none" rtlCol="0">
            <a:spAutoFit/>
          </a:bodyPr>
          <a:lstStyle/>
          <a:p>
            <a:r>
              <a:rPr lang="ru-RU" sz="1400" dirty="0">
                <a:solidFill>
                  <a:schemeClr val="bg2">
                    <a:lumMod val="25000"/>
                  </a:schemeClr>
                </a:solidFill>
                <a:latin typeface="Montserrat Medium" panose="00000600000000000000" pitchFamily="2" charset="-52"/>
              </a:rPr>
              <a:t>НЕТ</a:t>
            </a:r>
          </a:p>
        </p:txBody>
      </p:sp>
      <p:cxnSp>
        <p:nvCxnSpPr>
          <p:cNvPr id="57" name="Прямая со стрелкой 56"/>
          <p:cNvCxnSpPr/>
          <p:nvPr/>
        </p:nvCxnSpPr>
        <p:spPr>
          <a:xfrm>
            <a:off x="8673277" y="2384779"/>
            <a:ext cx="0" cy="431136"/>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8208085" y="2446459"/>
            <a:ext cx="465192" cy="307777"/>
          </a:xfrm>
          <a:prstGeom prst="rect">
            <a:avLst/>
          </a:prstGeom>
          <a:noFill/>
        </p:spPr>
        <p:txBody>
          <a:bodyPr wrap="none" rtlCol="0">
            <a:spAutoFit/>
          </a:bodyPr>
          <a:lstStyle/>
          <a:p>
            <a:r>
              <a:rPr lang="ru-RU" sz="1400" dirty="0">
                <a:solidFill>
                  <a:schemeClr val="bg2">
                    <a:lumMod val="25000"/>
                  </a:schemeClr>
                </a:solidFill>
                <a:latin typeface="Montserrat Medium" panose="00000600000000000000" pitchFamily="2" charset="-52"/>
              </a:rPr>
              <a:t>ДА</a:t>
            </a:r>
          </a:p>
        </p:txBody>
      </p:sp>
      <p:cxnSp>
        <p:nvCxnSpPr>
          <p:cNvPr id="68" name="Прямая со стрелкой 67"/>
          <p:cNvCxnSpPr/>
          <p:nvPr/>
        </p:nvCxnSpPr>
        <p:spPr>
          <a:xfrm flipH="1">
            <a:off x="7721020" y="3252899"/>
            <a:ext cx="137935"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73" name="Прямая со стрелкой 72"/>
          <p:cNvCxnSpPr/>
          <p:nvPr/>
        </p:nvCxnSpPr>
        <p:spPr>
          <a:xfrm flipH="1">
            <a:off x="5614086" y="3246383"/>
            <a:ext cx="137935"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p:nvPr/>
        </p:nvCxnSpPr>
        <p:spPr>
          <a:xfrm flipH="1">
            <a:off x="3163878" y="3252899"/>
            <a:ext cx="137935"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75" name="Прямая со стрелкой 74"/>
          <p:cNvCxnSpPr/>
          <p:nvPr/>
        </p:nvCxnSpPr>
        <p:spPr>
          <a:xfrm>
            <a:off x="1749483" y="3679179"/>
            <a:ext cx="0" cy="224384"/>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p:cNvCxnSpPr/>
          <p:nvPr/>
        </p:nvCxnSpPr>
        <p:spPr>
          <a:xfrm>
            <a:off x="2640485" y="4346434"/>
            <a:ext cx="127116" cy="0"/>
          </a:xfrm>
          <a:prstGeom prst="straightConnector1">
            <a:avLst/>
          </a:prstGeom>
          <a:ln>
            <a:solidFill>
              <a:srgbClr val="1D4999"/>
            </a:solidFill>
            <a:tailEnd type="triangle"/>
          </a:ln>
        </p:spPr>
        <p:style>
          <a:lnRef idx="1">
            <a:schemeClr val="accent1"/>
          </a:lnRef>
          <a:fillRef idx="0">
            <a:schemeClr val="accent1"/>
          </a:fillRef>
          <a:effectRef idx="0">
            <a:schemeClr val="accent1"/>
          </a:effectRef>
          <a:fontRef idx="minor">
            <a:schemeClr val="tx1"/>
          </a:fontRef>
        </p:style>
      </p:cxnSp>
      <p:sp>
        <p:nvSpPr>
          <p:cNvPr id="80" name="Прямоугольник 79"/>
          <p:cNvSpPr/>
          <p:nvPr/>
        </p:nvSpPr>
        <p:spPr>
          <a:xfrm>
            <a:off x="6560166" y="4495115"/>
            <a:ext cx="6096000" cy="1246495"/>
          </a:xfrm>
          <a:prstGeom prst="rect">
            <a:avLst/>
          </a:prstGeom>
        </p:spPr>
        <p:txBody>
          <a:bodyPr>
            <a:spAutoFit/>
          </a:bodyPr>
          <a:lstStyle/>
          <a:p>
            <a:pPr>
              <a:spcAft>
                <a:spcPts val="600"/>
              </a:spcAft>
            </a:pPr>
            <a:r>
              <a:rPr lang="ru-RU" sz="1200" dirty="0">
                <a:solidFill>
                  <a:srgbClr val="1D4999"/>
                </a:solidFill>
                <a:latin typeface="Montserrat Medium" panose="00000600000000000000" pitchFamily="2" charset="-52"/>
              </a:rPr>
              <a:t>Организации до окончания срока приема заявки вправе:</a:t>
            </a:r>
          </a:p>
          <a:p>
            <a:pPr marL="171450" indent="-171450">
              <a:spcAft>
                <a:spcPts val="600"/>
              </a:spcAft>
              <a:buFont typeface="Arial" panose="020B0604020202020204" pitchFamily="34" charset="0"/>
              <a:buChar char="•"/>
            </a:pPr>
            <a:r>
              <a:rPr lang="ru-RU" sz="1200" dirty="0">
                <a:solidFill>
                  <a:srgbClr val="1D4999"/>
                </a:solidFill>
                <a:latin typeface="Montserrat Medium" panose="00000600000000000000" pitchFamily="2" charset="-52"/>
              </a:rPr>
              <a:t>заменить предоставленные документы </a:t>
            </a:r>
          </a:p>
          <a:p>
            <a:pPr marL="171450" indent="-171450">
              <a:spcAft>
                <a:spcPts val="600"/>
              </a:spcAft>
              <a:buFont typeface="Arial" panose="020B0604020202020204" pitchFamily="34" charset="0"/>
              <a:buChar char="•"/>
            </a:pPr>
            <a:r>
              <a:rPr lang="ru-RU" sz="1200" dirty="0">
                <a:solidFill>
                  <a:srgbClr val="1D4999"/>
                </a:solidFill>
                <a:latin typeface="Montserrat Medium" panose="00000600000000000000" pitchFamily="2" charset="-52"/>
              </a:rPr>
              <a:t>отозвать заявку и документы </a:t>
            </a:r>
          </a:p>
          <a:p>
            <a:pPr>
              <a:spcAft>
                <a:spcPts val="600"/>
              </a:spcAft>
            </a:pPr>
            <a:r>
              <a:rPr lang="ru-RU" sz="1200" dirty="0">
                <a:solidFill>
                  <a:srgbClr val="1D4999"/>
                </a:solidFill>
                <a:latin typeface="Montserrat Medium" panose="00000600000000000000" pitchFamily="2" charset="-52"/>
              </a:rPr>
              <a:t>путем предоставления в Министерство письменного заявления, подписанного руководителем организации </a:t>
            </a:r>
          </a:p>
        </p:txBody>
      </p:sp>
      <p:sp>
        <p:nvSpPr>
          <p:cNvPr id="81" name="Овал 80"/>
          <p:cNvSpPr/>
          <p:nvPr/>
        </p:nvSpPr>
        <p:spPr>
          <a:xfrm>
            <a:off x="5720286" y="4601301"/>
            <a:ext cx="622300" cy="599265"/>
          </a:xfrm>
          <a:prstGeom prst="ellipse">
            <a:avLst/>
          </a:prstGeom>
          <a:no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2" name="TextBox 81"/>
          <p:cNvSpPr txBox="1"/>
          <p:nvPr/>
        </p:nvSpPr>
        <p:spPr>
          <a:xfrm>
            <a:off x="5878189" y="4601301"/>
            <a:ext cx="306494" cy="646331"/>
          </a:xfrm>
          <a:prstGeom prst="rect">
            <a:avLst/>
          </a:prstGeom>
          <a:noFill/>
        </p:spPr>
        <p:txBody>
          <a:bodyPr wrap="none" rtlCol="0">
            <a:spAutoFit/>
          </a:bodyPr>
          <a:lstStyle/>
          <a:p>
            <a:r>
              <a:rPr lang="ru-RU" sz="3600" b="1" dirty="0">
                <a:solidFill>
                  <a:schemeClr val="tx1">
                    <a:lumMod val="85000"/>
                    <a:lumOff val="15000"/>
                  </a:schemeClr>
                </a:solidFill>
                <a:latin typeface="Montserrat Medium" panose="00000600000000000000" pitchFamily="2" charset="-52"/>
              </a:rPr>
              <a:t>!</a:t>
            </a:r>
          </a:p>
        </p:txBody>
      </p:sp>
    </p:spTree>
    <p:extLst>
      <p:ext uri="{BB962C8B-B14F-4D97-AF65-F5344CB8AC3E}">
        <p14:creationId xmlns:p14="http://schemas.microsoft.com/office/powerpoint/2010/main" val="2951635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Прямая соединительная линия 7"/>
          <p:cNvCxnSpPr/>
          <p:nvPr/>
        </p:nvCxnSpPr>
        <p:spPr>
          <a:xfrm flipV="1">
            <a:off x="3080572" y="294365"/>
            <a:ext cx="5815778" cy="2266"/>
          </a:xfrm>
          <a:prstGeom prst="line">
            <a:avLst/>
          </a:prstGeom>
          <a:ln w="28575">
            <a:solidFill>
              <a:srgbClr val="1D4999"/>
            </a:solidFill>
          </a:ln>
        </p:spPr>
        <p:style>
          <a:lnRef idx="1">
            <a:schemeClr val="accent1"/>
          </a:lnRef>
          <a:fillRef idx="0">
            <a:schemeClr val="accent1"/>
          </a:fillRef>
          <a:effectRef idx="0">
            <a:schemeClr val="accent1"/>
          </a:effectRef>
          <a:fontRef idx="minor">
            <a:schemeClr val="tx1"/>
          </a:fontRef>
        </p:style>
      </p:cxnSp>
      <p:sp>
        <p:nvSpPr>
          <p:cNvPr id="10" name="Овал 9"/>
          <p:cNvSpPr/>
          <p:nvPr/>
        </p:nvSpPr>
        <p:spPr>
          <a:xfrm>
            <a:off x="30361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4229922"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p:cNvSpPr/>
          <p:nvPr/>
        </p:nvSpPr>
        <p:spPr>
          <a:xfrm>
            <a:off x="5423722" y="180065"/>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p:cNvSpPr/>
          <p:nvPr/>
        </p:nvSpPr>
        <p:spPr>
          <a:xfrm>
            <a:off x="6560166" y="180066"/>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Овал 13"/>
          <p:cNvSpPr/>
          <p:nvPr/>
        </p:nvSpPr>
        <p:spPr>
          <a:xfrm>
            <a:off x="7697433" y="177284"/>
            <a:ext cx="227778" cy="234163"/>
          </a:xfrm>
          <a:prstGeom prst="ellipse">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угольник 17"/>
          <p:cNvSpPr/>
          <p:nvPr/>
        </p:nvSpPr>
        <p:spPr>
          <a:xfrm>
            <a:off x="1249068" y="2761409"/>
            <a:ext cx="2256879" cy="369332"/>
          </a:xfrm>
          <a:prstGeom prst="rect">
            <a:avLst/>
          </a:prstGeom>
        </p:spPr>
        <p:txBody>
          <a:bodyPr wrap="square">
            <a:spAutoFit/>
          </a:bodyPr>
          <a:lstStyle/>
          <a:p>
            <a:r>
              <a:rPr lang="ru-RU" b="1" i="0" u="none" strike="noStrike" baseline="0" dirty="0">
                <a:solidFill>
                  <a:srgbClr val="1D4999"/>
                </a:solidFill>
                <a:latin typeface="Montserrat Medium" panose="00000600000000000000" pitchFamily="2" charset="-52"/>
              </a:rPr>
              <a:t>РЕЗУЛЬТАТЫ: </a:t>
            </a:r>
            <a:endParaRPr lang="ru-RU" dirty="0"/>
          </a:p>
        </p:txBody>
      </p:sp>
      <p:sp>
        <p:nvSpPr>
          <p:cNvPr id="2" name="Прямоугольник 1"/>
          <p:cNvSpPr/>
          <p:nvPr/>
        </p:nvSpPr>
        <p:spPr>
          <a:xfrm>
            <a:off x="4989269" y="2655649"/>
            <a:ext cx="6769100" cy="1354217"/>
          </a:xfrm>
          <a:prstGeom prst="rect">
            <a:avLst/>
          </a:prstGeom>
          <a:noFill/>
          <a:ln>
            <a:noFill/>
          </a:ln>
        </p:spPr>
        <p:txBody>
          <a:bodyPr wrap="square">
            <a:spAutoFit/>
          </a:bodyPr>
          <a:lstStyle/>
          <a:p>
            <a:pPr marL="171450" indent="-171450">
              <a:spcAft>
                <a:spcPts val="600"/>
              </a:spcAft>
              <a:buFont typeface="Arial" panose="020B0604020202020204" pitchFamily="34" charset="0"/>
              <a:buChar char="•"/>
            </a:pPr>
            <a:r>
              <a:rPr lang="ru-RU" b="1" dirty="0">
                <a:solidFill>
                  <a:srgbClr val="1D4999"/>
                </a:solidFill>
                <a:latin typeface="Montserrat Medium" panose="00000600000000000000" pitchFamily="2" charset="-52"/>
              </a:rPr>
              <a:t>число созданных объектов туристской инфраструктуры</a:t>
            </a:r>
          </a:p>
          <a:p>
            <a:pPr marL="171450" indent="-171450">
              <a:spcAft>
                <a:spcPts val="600"/>
              </a:spcAft>
              <a:buFont typeface="Arial" panose="020B0604020202020204" pitchFamily="34" charset="0"/>
              <a:buChar char="•"/>
            </a:pPr>
            <a:r>
              <a:rPr lang="ru-RU" b="1" dirty="0">
                <a:solidFill>
                  <a:srgbClr val="1D4999"/>
                </a:solidFill>
                <a:latin typeface="Montserrat Medium" panose="00000600000000000000" pitchFamily="2" charset="-52"/>
              </a:rPr>
              <a:t>число созданных средств размещения</a:t>
            </a:r>
          </a:p>
          <a:p>
            <a:pPr marL="171450" indent="-171450">
              <a:spcAft>
                <a:spcPts val="600"/>
              </a:spcAft>
              <a:buFont typeface="Arial" panose="020B0604020202020204" pitchFamily="34" charset="0"/>
              <a:buChar char="•"/>
            </a:pPr>
            <a:r>
              <a:rPr lang="ru-RU" b="1" dirty="0">
                <a:solidFill>
                  <a:srgbClr val="1D4999"/>
                </a:solidFill>
                <a:latin typeface="Montserrat Medium" panose="00000600000000000000" pitchFamily="2" charset="-52"/>
              </a:rPr>
              <a:t>число созданных мест в средствах размещения</a:t>
            </a:r>
          </a:p>
        </p:txBody>
      </p:sp>
      <p:sp>
        <p:nvSpPr>
          <p:cNvPr id="17" name="Овал 16"/>
          <p:cNvSpPr/>
          <p:nvPr/>
        </p:nvSpPr>
        <p:spPr>
          <a:xfrm>
            <a:off x="8719988" y="177283"/>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6" name="Рисунок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57129" y="2946075"/>
            <a:ext cx="773363" cy="773363"/>
          </a:xfrm>
          <a:prstGeom prst="rect">
            <a:avLst/>
          </a:prstGeom>
        </p:spPr>
      </p:pic>
    </p:spTree>
    <p:extLst>
      <p:ext uri="{BB962C8B-B14F-4D97-AF65-F5344CB8AC3E}">
        <p14:creationId xmlns:p14="http://schemas.microsoft.com/office/powerpoint/2010/main" val="704123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32072" y="2441064"/>
            <a:ext cx="7291173" cy="2846933"/>
          </a:xfrm>
          <a:prstGeom prst="rect">
            <a:avLst/>
          </a:prstGeom>
        </p:spPr>
        <p:txBody>
          <a:bodyPr wrap="square">
            <a:spAutoFit/>
          </a:bodyPr>
          <a:lstStyle/>
          <a:p>
            <a:pPr algn="r"/>
            <a:r>
              <a:rPr lang="ru-RU" b="1" dirty="0">
                <a:solidFill>
                  <a:srgbClr val="1D4999"/>
                </a:solidFill>
                <a:latin typeface="Montserrat Medium" panose="00000600000000000000" pitchFamily="2" charset="-52"/>
              </a:rPr>
              <a:t>Контакты для консультаций</a:t>
            </a:r>
          </a:p>
          <a:p>
            <a:pPr algn="r"/>
            <a:endParaRPr lang="ru-RU" sz="300" b="1" dirty="0">
              <a:solidFill>
                <a:srgbClr val="1D4999"/>
              </a:solidFill>
              <a:latin typeface="Montserrat Medium" panose="00000600000000000000" pitchFamily="2" charset="-52"/>
            </a:endParaRPr>
          </a:p>
          <a:p>
            <a:pPr algn="r"/>
            <a:endParaRPr lang="ru-RU" sz="1600" b="1" dirty="0">
              <a:solidFill>
                <a:schemeClr val="bg2">
                  <a:lumMod val="25000"/>
                </a:schemeClr>
              </a:solidFill>
              <a:latin typeface="Montserrat Medium" panose="00000600000000000000" pitchFamily="2" charset="-52"/>
            </a:endParaRPr>
          </a:p>
          <a:p>
            <a:pPr algn="r"/>
            <a:r>
              <a:rPr lang="ru-RU" sz="1600" b="1" dirty="0">
                <a:solidFill>
                  <a:schemeClr val="bg2">
                    <a:lumMod val="25000"/>
                  </a:schemeClr>
                </a:solidFill>
                <a:latin typeface="Montserrat Medium" panose="00000600000000000000" pitchFamily="2" charset="-52"/>
              </a:rPr>
              <a:t>Желватых Елена Александровна</a:t>
            </a:r>
            <a:r>
              <a:rPr lang="ru-RU" sz="1600" dirty="0">
                <a:solidFill>
                  <a:schemeClr val="bg2">
                    <a:lumMod val="25000"/>
                  </a:schemeClr>
                </a:solidFill>
                <a:latin typeface="Montserrat Medium" panose="00000600000000000000" pitchFamily="2" charset="-52"/>
              </a:rPr>
              <a:t>, </a:t>
            </a:r>
            <a:r>
              <a:rPr lang="en-US" sz="1600" dirty="0">
                <a:solidFill>
                  <a:schemeClr val="bg2">
                    <a:lumMod val="25000"/>
                  </a:schemeClr>
                </a:solidFill>
                <a:latin typeface="Montserrat Medium" panose="00000600000000000000" pitchFamily="2" charset="-52"/>
              </a:rPr>
              <a:t/>
            </a:r>
            <a:br>
              <a:rPr lang="en-US" sz="1600" dirty="0">
                <a:solidFill>
                  <a:schemeClr val="bg2">
                    <a:lumMod val="25000"/>
                  </a:schemeClr>
                </a:solidFill>
                <a:latin typeface="Montserrat Medium" panose="00000600000000000000" pitchFamily="2" charset="-52"/>
              </a:rPr>
            </a:br>
            <a:r>
              <a:rPr lang="ru-RU" sz="1600" dirty="0">
                <a:solidFill>
                  <a:schemeClr val="bg2">
                    <a:lumMod val="25000"/>
                  </a:schemeClr>
                </a:solidFill>
                <a:latin typeface="Montserrat Medium" panose="00000600000000000000" pitchFamily="2" charset="-52"/>
              </a:rPr>
              <a:t>заместитель начальника</a:t>
            </a:r>
            <a:r>
              <a:rPr lang="en-US" sz="1600" dirty="0">
                <a:solidFill>
                  <a:schemeClr val="bg2">
                    <a:lumMod val="25000"/>
                  </a:schemeClr>
                </a:solidFill>
                <a:latin typeface="Montserrat Medium" panose="00000600000000000000" pitchFamily="2" charset="-52"/>
              </a:rPr>
              <a:t> </a:t>
            </a:r>
            <a:r>
              <a:rPr lang="ru-RU" sz="1600" dirty="0">
                <a:solidFill>
                  <a:schemeClr val="bg2">
                    <a:lumMod val="25000"/>
                  </a:schemeClr>
                </a:solidFill>
                <a:latin typeface="Montserrat Medium" panose="00000600000000000000" pitchFamily="2" charset="-52"/>
              </a:rPr>
              <a:t>отдела по туризму,</a:t>
            </a:r>
          </a:p>
          <a:p>
            <a:pPr algn="r"/>
            <a:r>
              <a:rPr lang="ru-RU" sz="1600" dirty="0">
                <a:solidFill>
                  <a:schemeClr val="bg2">
                    <a:lumMod val="25000"/>
                  </a:schemeClr>
                </a:solidFill>
                <a:latin typeface="Montserrat Medium" panose="00000600000000000000" pitchFamily="2" charset="-52"/>
              </a:rPr>
              <a:t>+7 (342) 233-93-59,</a:t>
            </a:r>
            <a:r>
              <a:rPr lang="en-US" sz="1600" dirty="0">
                <a:solidFill>
                  <a:schemeClr val="bg2">
                    <a:lumMod val="25000"/>
                  </a:schemeClr>
                </a:solidFill>
                <a:latin typeface="Montserrat Medium" panose="00000600000000000000" pitchFamily="2" charset="-52"/>
              </a:rPr>
              <a:t> </a:t>
            </a:r>
            <a:r>
              <a:rPr lang="ru-RU" sz="1600" dirty="0">
                <a:solidFill>
                  <a:schemeClr val="bg2">
                    <a:lumMod val="25000"/>
                  </a:schemeClr>
                </a:solidFill>
                <a:latin typeface="Montserrat Medium" panose="00000600000000000000" pitchFamily="2" charset="-52"/>
              </a:rPr>
              <a:t>eazhelvatykh@mtm.permkrai.ru</a:t>
            </a:r>
          </a:p>
          <a:p>
            <a:pPr algn="r"/>
            <a:r>
              <a:rPr lang="ru-RU" sz="1600" b="1" dirty="0">
                <a:solidFill>
                  <a:schemeClr val="bg2">
                    <a:lumMod val="25000"/>
                  </a:schemeClr>
                </a:solidFill>
                <a:latin typeface="Montserrat Medium" panose="00000600000000000000" pitchFamily="2" charset="-52"/>
              </a:rPr>
              <a:t>Мартьянова Ольга Михайловна</a:t>
            </a:r>
            <a:endParaRPr lang="en-US" sz="1600" b="1" dirty="0">
              <a:solidFill>
                <a:schemeClr val="bg2">
                  <a:lumMod val="25000"/>
                </a:schemeClr>
              </a:solidFill>
              <a:latin typeface="Montserrat Medium" panose="00000600000000000000" pitchFamily="2" charset="-52"/>
            </a:endParaRPr>
          </a:p>
          <a:p>
            <a:pPr algn="r"/>
            <a:r>
              <a:rPr lang="ru-RU" sz="1600" dirty="0">
                <a:solidFill>
                  <a:schemeClr val="bg2">
                    <a:lumMod val="25000"/>
                  </a:schemeClr>
                </a:solidFill>
                <a:latin typeface="Montserrat Medium" panose="00000600000000000000" pitchFamily="2" charset="-52"/>
              </a:rPr>
              <a:t>ведущий консультант отдела по туризму,</a:t>
            </a:r>
          </a:p>
          <a:p>
            <a:pPr algn="r"/>
            <a:r>
              <a:rPr lang="ru-RU" sz="1600" dirty="0">
                <a:solidFill>
                  <a:schemeClr val="bg2">
                    <a:lumMod val="25000"/>
                  </a:schemeClr>
                </a:solidFill>
                <a:latin typeface="Montserrat Medium" panose="00000600000000000000" pitchFamily="2" charset="-52"/>
              </a:rPr>
              <a:t>+7 (342) 233-93-57, </a:t>
            </a:r>
            <a:r>
              <a:rPr lang="en-US" sz="1600" dirty="0" err="1">
                <a:solidFill>
                  <a:schemeClr val="bg2">
                    <a:lumMod val="25000"/>
                  </a:schemeClr>
                </a:solidFill>
                <a:latin typeface="Montserrat Medium" panose="00000600000000000000" pitchFamily="2" charset="-52"/>
              </a:rPr>
              <a:t>ommartyanova</a:t>
            </a:r>
            <a:r>
              <a:rPr lang="ru-RU" sz="1600" dirty="0">
                <a:solidFill>
                  <a:schemeClr val="bg2">
                    <a:lumMod val="25000"/>
                  </a:schemeClr>
                </a:solidFill>
                <a:latin typeface="Montserrat Medium" panose="00000600000000000000" pitchFamily="2" charset="-52"/>
              </a:rPr>
              <a:t>@</a:t>
            </a:r>
            <a:r>
              <a:rPr lang="en-US" sz="1600" dirty="0" err="1">
                <a:solidFill>
                  <a:schemeClr val="bg2">
                    <a:lumMod val="25000"/>
                  </a:schemeClr>
                </a:solidFill>
                <a:latin typeface="Montserrat Medium" panose="00000600000000000000" pitchFamily="2" charset="-52"/>
              </a:rPr>
              <a:t>mtm</a:t>
            </a:r>
            <a:r>
              <a:rPr lang="ru-RU" sz="1600" dirty="0">
                <a:solidFill>
                  <a:schemeClr val="bg2">
                    <a:lumMod val="25000"/>
                  </a:schemeClr>
                </a:solidFill>
                <a:latin typeface="Montserrat Medium" panose="00000600000000000000" pitchFamily="2" charset="-52"/>
              </a:rPr>
              <a:t>.</a:t>
            </a:r>
            <a:r>
              <a:rPr lang="en-US" sz="1600" dirty="0" err="1">
                <a:solidFill>
                  <a:schemeClr val="bg2">
                    <a:lumMod val="25000"/>
                  </a:schemeClr>
                </a:solidFill>
                <a:latin typeface="Montserrat Medium" panose="00000600000000000000" pitchFamily="2" charset="-52"/>
              </a:rPr>
              <a:t>permkrai</a:t>
            </a:r>
            <a:r>
              <a:rPr lang="ru-RU" sz="1600" dirty="0">
                <a:solidFill>
                  <a:schemeClr val="bg2">
                    <a:lumMod val="25000"/>
                  </a:schemeClr>
                </a:solidFill>
                <a:latin typeface="Montserrat Medium" panose="00000600000000000000" pitchFamily="2" charset="-52"/>
              </a:rPr>
              <a:t>.</a:t>
            </a:r>
            <a:r>
              <a:rPr lang="en-US" sz="1600" dirty="0" err="1">
                <a:solidFill>
                  <a:schemeClr val="bg2">
                    <a:lumMod val="25000"/>
                  </a:schemeClr>
                </a:solidFill>
                <a:latin typeface="Montserrat Medium" panose="00000600000000000000" pitchFamily="2" charset="-52"/>
              </a:rPr>
              <a:t>ru</a:t>
            </a:r>
            <a:endParaRPr lang="en-US" sz="1600" dirty="0">
              <a:solidFill>
                <a:schemeClr val="bg2">
                  <a:lumMod val="25000"/>
                </a:schemeClr>
              </a:solidFill>
              <a:latin typeface="Montserrat Medium" panose="00000600000000000000" pitchFamily="2" charset="-52"/>
            </a:endParaRPr>
          </a:p>
          <a:p>
            <a:pPr algn="r"/>
            <a:endParaRPr lang="ru-RU" sz="1600" dirty="0">
              <a:solidFill>
                <a:schemeClr val="bg2">
                  <a:lumMod val="25000"/>
                </a:schemeClr>
              </a:solidFill>
              <a:latin typeface="Montserrat Medium" panose="00000600000000000000" pitchFamily="2" charset="-52"/>
            </a:endParaRPr>
          </a:p>
          <a:p>
            <a:pPr algn="r"/>
            <a:r>
              <a:rPr lang="ru-RU" sz="1600" dirty="0">
                <a:solidFill>
                  <a:schemeClr val="bg2">
                    <a:lumMod val="25000"/>
                  </a:schemeClr>
                </a:solidFill>
                <a:latin typeface="Montserrat Medium" panose="00000600000000000000" pitchFamily="2" charset="-52"/>
              </a:rPr>
              <a:t>Сайт Министерства: </a:t>
            </a:r>
            <a:r>
              <a:rPr lang="en-US" sz="1600" dirty="0">
                <a:solidFill>
                  <a:schemeClr val="bg2">
                    <a:lumMod val="25000"/>
                  </a:schemeClr>
                </a:solidFill>
                <a:latin typeface="Montserrat Medium" panose="00000600000000000000" pitchFamily="2" charset="-52"/>
              </a:rPr>
              <a:t>http://mtm.permkrai.ru/</a:t>
            </a:r>
            <a:endParaRPr lang="ru-RU" sz="1400" b="1" dirty="0">
              <a:solidFill>
                <a:srgbClr val="1D4999"/>
              </a:solidFill>
              <a:latin typeface="Montserrat Medium" panose="00000600000000000000" pitchFamily="2" charset="-52"/>
            </a:endParaRPr>
          </a:p>
          <a:p>
            <a:pPr algn="r"/>
            <a:r>
              <a:rPr lang="en-US" sz="1400" dirty="0">
                <a:solidFill>
                  <a:schemeClr val="bg2">
                    <a:lumMod val="25000"/>
                  </a:schemeClr>
                </a:solidFill>
                <a:latin typeface="Montserrat Medium" panose="00000600000000000000" pitchFamily="2" charset="-52"/>
              </a:rPr>
              <a:t> </a:t>
            </a:r>
            <a:r>
              <a:rPr lang="ru-RU" sz="1400" dirty="0">
                <a:solidFill>
                  <a:schemeClr val="bg2">
                    <a:lumMod val="25000"/>
                  </a:schemeClr>
                </a:solidFill>
                <a:latin typeface="Montserrat Medium" panose="00000600000000000000" pitchFamily="2" charset="-52"/>
              </a:rPr>
              <a:t> </a:t>
            </a:r>
          </a:p>
        </p:txBody>
      </p:sp>
      <p:cxnSp>
        <p:nvCxnSpPr>
          <p:cNvPr id="6" name="Прямая соединительная линия 5"/>
          <p:cNvCxnSpPr/>
          <p:nvPr/>
        </p:nvCxnSpPr>
        <p:spPr>
          <a:xfrm>
            <a:off x="8057777" y="1882623"/>
            <a:ext cx="0" cy="3122823"/>
          </a:xfrm>
          <a:prstGeom prst="line">
            <a:avLst/>
          </a:prstGeom>
          <a:ln w="38100">
            <a:solidFill>
              <a:srgbClr val="1D4999"/>
            </a:solidFill>
          </a:ln>
        </p:spPr>
        <p:style>
          <a:lnRef idx="1">
            <a:schemeClr val="accent1"/>
          </a:lnRef>
          <a:fillRef idx="0">
            <a:schemeClr val="accent1"/>
          </a:fillRef>
          <a:effectRef idx="0">
            <a:schemeClr val="accent1"/>
          </a:effectRef>
          <a:fontRef idx="minor">
            <a:schemeClr val="tx1"/>
          </a:fontRef>
        </p:style>
      </p:cxnSp>
      <p:pic>
        <p:nvPicPr>
          <p:cNvPr id="8" name="Picture 2" descr="https://permkrai.ru/upload/iblock/0a7/gerb.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58269" y="266502"/>
            <a:ext cx="343684" cy="646331"/>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8901953" y="278382"/>
            <a:ext cx="3069653" cy="646331"/>
          </a:xfrm>
          <a:prstGeom prst="rect">
            <a:avLst/>
          </a:prstGeom>
        </p:spPr>
        <p:txBody>
          <a:bodyPr wrap="square">
            <a:spAutoFit/>
          </a:bodyPr>
          <a:lstStyle/>
          <a:p>
            <a:pPr lvl="0"/>
            <a:r>
              <a:rPr lang="ru-RU" sz="1200" dirty="0">
                <a:solidFill>
                  <a:schemeClr val="bg2">
                    <a:lumMod val="25000"/>
                  </a:schemeClr>
                </a:solidFill>
                <a:latin typeface="Montserrat Medium" panose="00000600000000000000" pitchFamily="2" charset="-52"/>
              </a:rPr>
              <a:t>Министерство по туризму </a:t>
            </a:r>
            <a:br>
              <a:rPr lang="ru-RU" sz="1200" dirty="0">
                <a:solidFill>
                  <a:schemeClr val="bg2">
                    <a:lumMod val="25000"/>
                  </a:schemeClr>
                </a:solidFill>
                <a:latin typeface="Montserrat Medium" panose="00000600000000000000" pitchFamily="2" charset="-52"/>
              </a:rPr>
            </a:br>
            <a:r>
              <a:rPr lang="ru-RU" sz="1200" dirty="0">
                <a:solidFill>
                  <a:schemeClr val="bg2">
                    <a:lumMod val="25000"/>
                  </a:schemeClr>
                </a:solidFill>
                <a:latin typeface="Montserrat Medium" panose="00000600000000000000" pitchFamily="2" charset="-52"/>
              </a:rPr>
              <a:t>и молодежной политике </a:t>
            </a:r>
            <a:br>
              <a:rPr lang="ru-RU" sz="1200" dirty="0">
                <a:solidFill>
                  <a:schemeClr val="bg2">
                    <a:lumMod val="25000"/>
                  </a:schemeClr>
                </a:solidFill>
                <a:latin typeface="Montserrat Medium" panose="00000600000000000000" pitchFamily="2" charset="-52"/>
              </a:rPr>
            </a:br>
            <a:r>
              <a:rPr lang="ru-RU" sz="1200" dirty="0">
                <a:solidFill>
                  <a:schemeClr val="bg2">
                    <a:lumMod val="25000"/>
                  </a:schemeClr>
                </a:solidFill>
                <a:latin typeface="Montserrat Medium" panose="00000600000000000000" pitchFamily="2" charset="-52"/>
              </a:rPr>
              <a:t>Пермского края</a:t>
            </a:r>
          </a:p>
        </p:txBody>
      </p:sp>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21148" y="1665921"/>
            <a:ext cx="667566" cy="667566"/>
          </a:xfrm>
          <a:prstGeom prst="rect">
            <a:avLst/>
          </a:prstGeom>
        </p:spPr>
      </p:pic>
      <p:sp>
        <p:nvSpPr>
          <p:cNvPr id="13" name="Овал 12"/>
          <p:cNvSpPr/>
          <p:nvPr/>
        </p:nvSpPr>
        <p:spPr>
          <a:xfrm>
            <a:off x="7943888" y="1765541"/>
            <a:ext cx="227778" cy="234163"/>
          </a:xfrm>
          <a:prstGeom prst="ellipse">
            <a:avLst/>
          </a:prstGeom>
          <a:solidFill>
            <a:srgbClr val="1D4999"/>
          </a:solidFill>
          <a:ln>
            <a:solidFill>
              <a:srgbClr val="1D4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715411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382</Words>
  <Application>Microsoft Office PowerPoint</Application>
  <PresentationFormat>Широкоэкранный</PresentationFormat>
  <Paragraphs>112</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Montserrat Medium</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Жуланова Валерия Сергеевна</dc:creator>
  <cp:lastModifiedBy>Мартьянова Ольга Михайловна</cp:lastModifiedBy>
  <cp:revision>38</cp:revision>
  <dcterms:created xsi:type="dcterms:W3CDTF">2021-02-02T04:44:58Z</dcterms:created>
  <dcterms:modified xsi:type="dcterms:W3CDTF">2021-05-12T08:30:04Z</dcterms:modified>
</cp:coreProperties>
</file>