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0" r:id="rId3"/>
    <p:sldId id="257" r:id="rId4"/>
    <p:sldId id="289" r:id="rId5"/>
    <p:sldId id="258" r:id="rId6"/>
    <p:sldId id="285" r:id="rId7"/>
    <p:sldId id="291" r:id="rId8"/>
    <p:sldId id="292" r:id="rId9"/>
    <p:sldId id="259" r:id="rId10"/>
    <p:sldId id="296" r:id="rId11"/>
    <p:sldId id="295" r:id="rId12"/>
    <p:sldId id="300" r:id="rId13"/>
    <p:sldId id="297" r:id="rId14"/>
    <p:sldId id="263" r:id="rId15"/>
    <p:sldId id="298" r:id="rId16"/>
    <p:sldId id="299" r:id="rId17"/>
    <p:sldId id="303" r:id="rId18"/>
    <p:sldId id="268" r:id="rId19"/>
    <p:sldId id="302" r:id="rId20"/>
    <p:sldId id="272" r:id="rId21"/>
    <p:sldId id="305" r:id="rId22"/>
    <p:sldId id="273" r:id="rId23"/>
    <p:sldId id="282" r:id="rId24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31" autoAdjust="0"/>
  </p:normalViewPr>
  <p:slideViewPr>
    <p:cSldViewPr>
      <p:cViewPr varScale="1">
        <p:scale>
          <a:sx n="90" d="100"/>
          <a:sy n="90" d="100"/>
        </p:scale>
        <p:origin x="-970" y="-82"/>
      </p:cViewPr>
      <p:guideLst>
        <p:guide orient="horz" pos="1786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1567994328313827"/>
          <c:y val="3.4178030872806194E-2"/>
          <c:w val="0.86787885150237698"/>
          <c:h val="0.46738596606942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4"/>
            <c:spPr>
              <a:solidFill>
                <a:srgbClr val="FF0000"/>
              </a:solidFill>
              <a:ln w="28575"/>
            </c:spPr>
          </c:dPt>
          <c:cat>
            <c:strRef>
              <c:f>Лист1!$A$2:$A$23</c:f>
              <c:strCache>
                <c:ptCount val="21"/>
                <c:pt idx="0">
                  <c:v>Александровский ГО</c:v>
                </c:pt>
                <c:pt idx="1">
                  <c:v>Верещагинский ГО</c:v>
                </c:pt>
                <c:pt idx="2">
                  <c:v>Горнозаводский ГО</c:v>
                </c:pt>
                <c:pt idx="3">
                  <c:v>Гремячинский ГО</c:v>
                </c:pt>
                <c:pt idx="4">
                  <c:v>ДОБРЯНСКИЙ ГО</c:v>
                </c:pt>
                <c:pt idx="5">
                  <c:v>Ильинский ГО</c:v>
                </c:pt>
                <c:pt idx="6">
                  <c:v>Кизеловский ГО</c:v>
                </c:pt>
                <c:pt idx="7">
                  <c:v>Красновишерский ГО</c:v>
                </c:pt>
                <c:pt idx="8">
                  <c:v>Краснокамский ГО</c:v>
                </c:pt>
                <c:pt idx="9">
                  <c:v>Лысьвинский ГО</c:v>
                </c:pt>
                <c:pt idx="10">
                  <c:v>Оханский</c:v>
                </c:pt>
                <c:pt idx="11">
                  <c:v>Очерский</c:v>
                </c:pt>
                <c:pt idx="12">
                  <c:v>МО г.Березники</c:v>
                </c:pt>
                <c:pt idx="13">
                  <c:v>Чайковский ГО</c:v>
                </c:pt>
                <c:pt idx="14">
                  <c:v>Чердынский МР</c:v>
                </c:pt>
                <c:pt idx="15">
                  <c:v>Чернышинский</c:v>
                </c:pt>
                <c:pt idx="16">
                  <c:v>Чусовой</c:v>
                </c:pt>
                <c:pt idx="17">
                  <c:v>Кудымкарский ГО</c:v>
                </c:pt>
                <c:pt idx="18">
                  <c:v>г.Кунгур</c:v>
                </c:pt>
                <c:pt idx="19">
                  <c:v>ГО Пермь</c:v>
                </c:pt>
                <c:pt idx="20">
                  <c:v>ГО Соликамск</c:v>
                </c:pt>
              </c:strCache>
            </c:strRef>
          </c:cat>
          <c:val>
            <c:numRef>
              <c:f>Лист1!$B$2:$B$23</c:f>
              <c:numCache>
                <c:formatCode>#,##0</c:formatCode>
                <c:ptCount val="22"/>
                <c:pt idx="0">
                  <c:v>819</c:v>
                </c:pt>
                <c:pt idx="1">
                  <c:v>153</c:v>
                </c:pt>
                <c:pt idx="2">
                  <c:v>653</c:v>
                </c:pt>
                <c:pt idx="3">
                  <c:v>4834</c:v>
                </c:pt>
                <c:pt idx="4">
                  <c:v>1632</c:v>
                </c:pt>
                <c:pt idx="5">
                  <c:v>22</c:v>
                </c:pt>
                <c:pt idx="6">
                  <c:v>1929</c:v>
                </c:pt>
                <c:pt idx="7">
                  <c:v>578</c:v>
                </c:pt>
                <c:pt idx="8">
                  <c:v>2862</c:v>
                </c:pt>
                <c:pt idx="9">
                  <c:v>2615</c:v>
                </c:pt>
                <c:pt idx="10">
                  <c:v>480</c:v>
                </c:pt>
                <c:pt idx="11">
                  <c:v>1063</c:v>
                </c:pt>
                <c:pt idx="12">
                  <c:v>25898</c:v>
                </c:pt>
                <c:pt idx="13">
                  <c:v>2091</c:v>
                </c:pt>
                <c:pt idx="14">
                  <c:v>217</c:v>
                </c:pt>
                <c:pt idx="15">
                  <c:v>395</c:v>
                </c:pt>
                <c:pt idx="16">
                  <c:v>2660</c:v>
                </c:pt>
                <c:pt idx="17">
                  <c:v>535</c:v>
                </c:pt>
                <c:pt idx="18">
                  <c:v>1600</c:v>
                </c:pt>
                <c:pt idx="19">
                  <c:v>37972</c:v>
                </c:pt>
                <c:pt idx="20">
                  <c:v>5645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Лист1!$A$2:$A$23</c:f>
              <c:strCache>
                <c:ptCount val="21"/>
                <c:pt idx="0">
                  <c:v>Александровский ГО</c:v>
                </c:pt>
                <c:pt idx="1">
                  <c:v>Верещагинский ГО</c:v>
                </c:pt>
                <c:pt idx="2">
                  <c:v>Горнозаводский ГО</c:v>
                </c:pt>
                <c:pt idx="3">
                  <c:v>Гремячинский ГО</c:v>
                </c:pt>
                <c:pt idx="4">
                  <c:v>ДОБРЯНСКИЙ ГО</c:v>
                </c:pt>
                <c:pt idx="5">
                  <c:v>Ильинский ГО</c:v>
                </c:pt>
                <c:pt idx="6">
                  <c:v>Кизеловский ГО</c:v>
                </c:pt>
                <c:pt idx="7">
                  <c:v>Красновишерский ГО</c:v>
                </c:pt>
                <c:pt idx="8">
                  <c:v>Краснокамский ГО</c:v>
                </c:pt>
                <c:pt idx="9">
                  <c:v>Лысьвинский ГО</c:v>
                </c:pt>
                <c:pt idx="10">
                  <c:v>Оханский</c:v>
                </c:pt>
                <c:pt idx="11">
                  <c:v>Очерский</c:v>
                </c:pt>
                <c:pt idx="12">
                  <c:v>МО г.Березники</c:v>
                </c:pt>
                <c:pt idx="13">
                  <c:v>Чайковский ГО</c:v>
                </c:pt>
                <c:pt idx="14">
                  <c:v>Чердынский МР</c:v>
                </c:pt>
                <c:pt idx="15">
                  <c:v>Чернышинский</c:v>
                </c:pt>
                <c:pt idx="16">
                  <c:v>Чусовой</c:v>
                </c:pt>
                <c:pt idx="17">
                  <c:v>Кудымкарский ГО</c:v>
                </c:pt>
                <c:pt idx="18">
                  <c:v>г.Кунгур</c:v>
                </c:pt>
                <c:pt idx="19">
                  <c:v>ГО Пермь</c:v>
                </c:pt>
                <c:pt idx="20">
                  <c:v>ГО Соликамск</c:v>
                </c:pt>
              </c:strCache>
            </c:strRef>
          </c:cat>
          <c:val>
            <c:numRef>
              <c:f>Лист1!$C$2:$C$23</c:f>
              <c:numCache>
                <c:formatCode>General</c:formatCode>
                <c:ptCount val="22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Лист1!$A$2:$A$23</c:f>
              <c:strCache>
                <c:ptCount val="21"/>
                <c:pt idx="0">
                  <c:v>Александровский ГО</c:v>
                </c:pt>
                <c:pt idx="1">
                  <c:v>Верещагинский ГО</c:v>
                </c:pt>
                <c:pt idx="2">
                  <c:v>Горнозаводский ГО</c:v>
                </c:pt>
                <c:pt idx="3">
                  <c:v>Гремячинский ГО</c:v>
                </c:pt>
                <c:pt idx="4">
                  <c:v>ДОБРЯНСКИЙ ГО</c:v>
                </c:pt>
                <c:pt idx="5">
                  <c:v>Ильинский ГО</c:v>
                </c:pt>
                <c:pt idx="6">
                  <c:v>Кизеловский ГО</c:v>
                </c:pt>
                <c:pt idx="7">
                  <c:v>Красновишерский ГО</c:v>
                </c:pt>
                <c:pt idx="8">
                  <c:v>Краснокамский ГО</c:v>
                </c:pt>
                <c:pt idx="9">
                  <c:v>Лысьвинский ГО</c:v>
                </c:pt>
                <c:pt idx="10">
                  <c:v>Оханский</c:v>
                </c:pt>
                <c:pt idx="11">
                  <c:v>Очерский</c:v>
                </c:pt>
                <c:pt idx="12">
                  <c:v>МО г.Березники</c:v>
                </c:pt>
                <c:pt idx="13">
                  <c:v>Чайковский ГО</c:v>
                </c:pt>
                <c:pt idx="14">
                  <c:v>Чердынский МР</c:v>
                </c:pt>
                <c:pt idx="15">
                  <c:v>Чернышинский</c:v>
                </c:pt>
                <c:pt idx="16">
                  <c:v>Чусовой</c:v>
                </c:pt>
                <c:pt idx="17">
                  <c:v>Кудымкарский ГО</c:v>
                </c:pt>
                <c:pt idx="18">
                  <c:v>г.Кунгур</c:v>
                </c:pt>
                <c:pt idx="19">
                  <c:v>ГО Пермь</c:v>
                </c:pt>
                <c:pt idx="20">
                  <c:v>ГО Соликамск</c:v>
                </c:pt>
              </c:strCache>
            </c:strRef>
          </c:cat>
          <c:val>
            <c:numRef>
              <c:f>Лист1!$D$2:$D$23</c:f>
              <c:numCache>
                <c:formatCode>General</c:formatCode>
                <c:ptCount val="22"/>
              </c:numCache>
            </c:numRef>
          </c:val>
        </c:ser>
        <c:axId val="37482496"/>
        <c:axId val="37484032"/>
      </c:barChart>
      <c:catAx>
        <c:axId val="37482496"/>
        <c:scaling>
          <c:orientation val="minMax"/>
        </c:scaling>
        <c:axPos val="b"/>
        <c:tickLblPos val="nextTo"/>
        <c:spPr>
          <a:ln w="28575">
            <a:solidFill>
              <a:srgbClr val="00B050"/>
            </a:solidFill>
          </a:ln>
        </c:spPr>
        <c:crossAx val="37484032"/>
        <c:crosses val="autoZero"/>
        <c:auto val="1"/>
        <c:lblAlgn val="ctr"/>
        <c:lblOffset val="100"/>
      </c:catAx>
      <c:valAx>
        <c:axId val="37484032"/>
        <c:scaling>
          <c:orientation val="minMax"/>
        </c:scaling>
        <c:axPos val="l"/>
        <c:majorGridlines/>
        <c:numFmt formatCode="#,##0" sourceLinked="1"/>
        <c:tickLblPos val="nextTo"/>
        <c:crossAx val="374824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F45FCB-D6F9-4EE2-9140-14DD587FBEE6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8BBFD5D-0383-4A41-A6CE-C34697D6F902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8BBFD5D-0383-4A41-A6CE-C34697D6F902}" type="slidenum">
              <a:rPr lang="ru-RU" smtClean="0"/>
              <a:pPr lvl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755651" y="1762121"/>
            <a:ext cx="8569327" cy="12144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12883" y="3213101"/>
            <a:ext cx="7056433" cy="1449388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AA662B-EB36-40E0-9BBB-5AC133DE20D0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B14AAA-55A6-45C6-9759-8A95349B20EE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80D46F-9C86-48D6-978B-E1D20B9C7849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07DE6B-E75A-4F1D-8041-7FA46530B7BB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96927" y="3643317"/>
            <a:ext cx="8567735" cy="1127126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96927" y="2403472"/>
            <a:ext cx="8567735" cy="1239834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3389DD-31D5-4A8D-9BEA-C081BF23456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FE0A0D-B2E1-46CE-A9EF-EE9FE9C4C333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227008"/>
            <a:ext cx="9072567" cy="9445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821" y="1270001"/>
            <a:ext cx="4452935" cy="528642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04821" y="1798633"/>
            <a:ext cx="4452935" cy="32670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21270" y="1270001"/>
            <a:ext cx="4456108" cy="528642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5121270" y="1798633"/>
            <a:ext cx="4456108" cy="32670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0AD284-AD3A-4816-B48F-5C3836507190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4507B4-2260-418E-ABC6-1093E9C70EB9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FE0685-1CD2-46E9-AD70-C403D1029BD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225427"/>
            <a:ext cx="3316291" cy="960440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941758" y="225427"/>
            <a:ext cx="5635620" cy="48402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504821" y="1185867"/>
            <a:ext cx="3316291" cy="3879854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905F3D-D3C1-44D2-80A1-B24E563C0A2A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76439" y="3968752"/>
            <a:ext cx="6048371" cy="469901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976439" y="506413"/>
            <a:ext cx="6048371" cy="3402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976439" y="4438653"/>
            <a:ext cx="6048371" cy="6651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6A153F-64A0-4619-AE55-6E81A2BCB3B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0EDA7F41-E07E-43AE-BB7D-550DB5987724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SzPct val="45000"/>
        <a:buFont typeface="StarSymbol"/>
        <a:buChar char="●"/>
        <a:tabLst/>
        <a:defRPr lang="ru-RU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  <a:lvl2pPr marL="863998" marR="0" lvl="1" indent="-323999" defTabSz="914400" rtl="0" fontAlgn="auto" hangingPunct="1">
        <a:lnSpc>
          <a:spcPct val="100000"/>
        </a:lnSpc>
        <a:spcBef>
          <a:spcPts val="1135"/>
        </a:spcBef>
        <a:spcAft>
          <a:spcPts val="0"/>
        </a:spcAft>
        <a:buSzPct val="75000"/>
        <a:buFont typeface="StarSymbol"/>
        <a:buChar char="–"/>
        <a:tabLst/>
        <a:defRPr lang="ru-RU" sz="2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2pPr>
      <a:lvl3pPr marL="1295997" marR="0" lvl="2" indent="-287999" defTabSz="914400" rtl="0" fontAlgn="auto" hangingPunct="1">
        <a:lnSpc>
          <a:spcPct val="100000"/>
        </a:lnSpc>
        <a:spcBef>
          <a:spcPts val="850"/>
        </a:spcBef>
        <a:spcAft>
          <a:spcPts val="0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565"/>
        </a:spcBef>
        <a:spcAft>
          <a:spcPts val="0"/>
        </a:spcAft>
        <a:buSzPct val="75000"/>
        <a:buFont typeface="StarSymbol"/>
        <a:buChar char="–"/>
        <a:tabLst/>
        <a:defRPr lang="ru-RU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285"/>
        </a:spcBef>
        <a:spcAft>
          <a:spcPts val="0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ow"/>
          <p:cNvSpPr/>
          <p:nvPr/>
        </p:nvSpPr>
        <p:spPr>
          <a:xfrm>
            <a:off x="2880003" y="2425317"/>
            <a:ext cx="4637160" cy="903957"/>
          </a:xfrm>
          <a:prstGeom prst="rect">
            <a:avLst/>
          </a:prstGeom>
        </p:spPr>
        <p:txBody>
          <a:bodyPr vert="horz" wrap="square" lIns="104040" tIns="60844" rIns="104040" bIns="60844" fromWordArt="1" anchor="ctr" anchorCtr="1" compatLnSpc="0">
            <a:prstTxWarp prst="textPlain">
              <a:avLst/>
            </a:prstTxWarp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ln w="38157">
                <a:solidFill>
                  <a:srgbClr val="FFFFFF"/>
                </a:solidFill>
                <a:prstDash val="solid"/>
                <a:miter/>
              </a:ln>
              <a:solidFill>
                <a:srgbClr val="000000">
                  <a:alpha val="90000"/>
                </a:srgbClr>
              </a:solidFill>
              <a:effectLst>
                <a:outerShdw dist="36143" dir="2700000" algn="tl">
                  <a:srgbClr val="808080"/>
                </a:outerShdw>
              </a:effectLst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29" y="128603"/>
            <a:ext cx="703834" cy="10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25536" y="1192201"/>
            <a:ext cx="7200896" cy="2357454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Liberation Sans" pitchFamily="18"/>
                <a:ea typeface="Microsoft YaHei" pitchFamily="2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Liberation Sans" pitchFamily="18"/>
                <a:ea typeface="Microsoft YaHei" pitchFamily="2"/>
              </a:rPr>
            </a:br>
            <a:r>
              <a:rPr lang="ru-RU" sz="2800" b="1" dirty="0" smtClean="0">
                <a:highlight>
                  <a:scrgbClr r="0" g="0" b="0">
                    <a:alpha val="0"/>
                  </a:scrgbClr>
                </a:highlight>
                <a:latin typeface="Times New Roman" pitchFamily="18" charset="0"/>
                <a:ea typeface="Microsoft YaHei" pitchFamily="2"/>
                <a:cs typeface="Times New Roman" pitchFamily="18" charset="0"/>
              </a:rPr>
              <a:t>СОЗДАНИЕ МКУ «ДОБРЯНСКОЕ ГОРОДСКОЕ ЛЕСНИЧЕСТВО»,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tabLst/>
              <a:defRPr/>
            </a:pPr>
            <a:r>
              <a:rPr lang="ru-RU" sz="2800" b="1" dirty="0" smtClean="0">
                <a:highlight>
                  <a:scrgbClr r="0" g="0" b="0">
                    <a:alpha val="0"/>
                  </a:scrgbClr>
                </a:highlight>
                <a:latin typeface="Times New Roman" pitchFamily="18" charset="0"/>
                <a:ea typeface="Microsoft YaHei" pitchFamily="2"/>
                <a:cs typeface="Times New Roman" pitchFamily="18" charset="0"/>
              </a:rPr>
              <a:t>ЦЕЛИ И ЗАДАЧИ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96908" y="4121159"/>
            <a:ext cx="7873138" cy="1149928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966" y="2478085"/>
            <a:ext cx="3071834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75602" marR="69119" lvl="0" algn="just">
              <a:spcBef>
                <a:spcPts val="0"/>
              </a:spcBef>
              <a:buNone/>
              <a:tabLst>
                <a:tab pos="983518" algn="l"/>
              </a:tabLst>
            </a:pPr>
            <a:r>
              <a:rPr lang="ru-RU" sz="2000" dirty="0" smtClean="0">
                <a:latin typeface="Times New Roman"/>
                <a:cs typeface="Times New Roman"/>
              </a:rPr>
              <a:t>Обеспечение реализации лесохозяйственного регламента городских лесов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82528" y="334945"/>
            <a:ext cx="9572692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 algn="ctr" hangingPunct="0">
              <a:buSzPct val="45000"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Цели создания </a:t>
            </a:r>
            <a:r>
              <a:rPr lang="ru-RU" sz="2600" b="1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 charset="0"/>
                <a:ea typeface="Microsoft YaHei" pitchFamily="2"/>
                <a:cs typeface="Times New Roman" pitchFamily="18" charset="0"/>
              </a:rPr>
              <a:t>МКУ «</a:t>
            </a:r>
            <a:r>
              <a:rPr lang="ru-RU" sz="2600" b="1" dirty="0" err="1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 charset="0"/>
                <a:ea typeface="Microsoft YaHei" pitchFamily="2"/>
                <a:cs typeface="Times New Roman" pitchFamily="18" charset="0"/>
              </a:rPr>
              <a:t>Добрянское</a:t>
            </a:r>
            <a:r>
              <a:rPr lang="ru-RU" sz="2600" b="1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 charset="0"/>
                <a:ea typeface="Microsoft YaHei" pitchFamily="2"/>
                <a:cs typeface="Times New Roman" pitchFamily="18" charset="0"/>
              </a:rPr>
              <a:t> городское лесничество»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7897832" y="1049325"/>
            <a:ext cx="2000264" cy="1357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397238" y="1049325"/>
            <a:ext cx="4357718" cy="923330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обеспечение воспроизводства, улучшение породного состава и качества городских лесов, повышение их продуктивности</a:t>
            </a:r>
            <a:endParaRPr lang="ru-RU" dirty="0"/>
          </a:p>
        </p:txBody>
      </p:sp>
      <p:pic>
        <p:nvPicPr>
          <p:cNvPr id="83970" name="Picture 2" descr="http://prirodaperm.ru/upload/pages/184/1_image_1428352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7832" y="2478085"/>
            <a:ext cx="2000264" cy="12144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82990" y="2406647"/>
            <a:ext cx="4071966" cy="923330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сохранение биологического разнообразия и объектов историко-культурного наследия</a:t>
            </a:r>
            <a:endParaRPr lang="ru-RU" dirty="0"/>
          </a:p>
        </p:txBody>
      </p:sp>
      <p:pic>
        <p:nvPicPr>
          <p:cNvPr id="8" name="Picture 3" descr="C:\Users\ГлавБух\Desktop\лесничество\scale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7832" y="3906845"/>
            <a:ext cx="2000264" cy="153783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682990" y="3763969"/>
            <a:ext cx="4071966" cy="923330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обеспечение использования городских лесов в рекреационных, культурных, 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спортивно-оздоровительных целях</a:t>
            </a:r>
            <a:endParaRPr lang="ru-RU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784" y="334945"/>
            <a:ext cx="8501122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Правовая основа создания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МКУ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Добрянское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городское лесничество»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6842" y="1152444"/>
            <a:ext cx="9501254" cy="1786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spcAft>
                <a:spcPts val="285"/>
              </a:spcAft>
              <a:buSzPct val="100000"/>
              <a:buAutoNum type="arabicParenR"/>
            </a:pPr>
            <a:r>
              <a:rPr lang="ru-RU" dirty="0" smtClean="0">
                <a:latin typeface="Times New Roman"/>
                <a:cs typeface="Times New Roman"/>
              </a:rPr>
              <a:t> Статьи 84, 116 Лесного Кодекса Российской Федерации;</a:t>
            </a:r>
          </a:p>
          <a:p>
            <a:pPr lvl="0">
              <a:lnSpc>
                <a:spcPct val="114000"/>
              </a:lnSpc>
              <a:spcAft>
                <a:spcPts val="285"/>
              </a:spcAft>
              <a:buSzPct val="100000"/>
              <a:buAutoNum type="arabicParenR"/>
            </a:pPr>
            <a:r>
              <a:rPr lang="ru-RU" dirty="0" smtClean="0">
                <a:latin typeface="Times New Roman"/>
                <a:cs typeface="Times New Roman"/>
              </a:rPr>
              <a:t> Федеральный закон от 06 октября 2003 г. № 131-ФЗ «Об общих принципах организации местного самоуправления в Российской Федерации»;</a:t>
            </a:r>
          </a:p>
          <a:p>
            <a:pPr lvl="0">
              <a:lnSpc>
                <a:spcPct val="114000"/>
              </a:lnSpc>
              <a:spcAft>
                <a:spcPts val="285"/>
              </a:spcAft>
              <a:buSzPct val="100000"/>
              <a:buAutoNum type="arabicParenR"/>
            </a:pPr>
            <a:r>
              <a:rPr lang="ru-RU" dirty="0" smtClean="0">
                <a:latin typeface="Times New Roman"/>
                <a:cs typeface="Times New Roman"/>
              </a:rPr>
              <a:t> Приказ Федерального агентства лесного хозяйства от 26 апреля 2021 года № 385;</a:t>
            </a:r>
          </a:p>
          <a:p>
            <a:pPr lvl="0">
              <a:lnSpc>
                <a:spcPct val="114000"/>
              </a:lnSpc>
              <a:spcAft>
                <a:spcPts val="285"/>
              </a:spcAft>
              <a:buSzPct val="100000"/>
              <a:buAutoNum type="arabicParenR"/>
            </a:pPr>
            <a:r>
              <a:rPr lang="ru-RU" dirty="0" smtClean="0">
                <a:latin typeface="Times New Roman"/>
                <a:cs typeface="Times New Roman"/>
              </a:rPr>
              <a:t> Статья 21 Устава Добрянского городского округа.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968478" y="2906713"/>
            <a:ext cx="6299996" cy="2434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68808" y="988616"/>
            <a:ext cx="5286412" cy="3416320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лесником закрепляется участок леса — обход. Лесник обязан проверять документы на право рубки леса, сенокошения, пастьбы скота и другие виды пользования и охоты в лесу, составлять акты о самовольных порубках леса и других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лесонарушениях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задерживать лиц, виновных в возникновении лесных пожаров. Лесник следит за состоянием лесов в своем обходе, появлением очагов вредителей и болезней, руководит работами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лесовосстановлению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уходу за лесом, участвует в работах по отводу и освидетельствованию лесосек.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ГлавБух\Desktop\лесничество\yVizwv9RiIgaLfkZE66AxbD6wsqvkL819VNss7ODdDmK57Gs9Wdb6YBq4sBxieVjJosnevq5aRfk8iAkyGyDZYEBpabfX08j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8280" y="906449"/>
            <a:ext cx="3857652" cy="4286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3998" y="226076"/>
            <a:ext cx="9071643" cy="608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Обязанности лесника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/>
              <a:ea typeface="Microsoft YaHei" pitchFamily="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3998" y="226076"/>
            <a:ext cx="9071643" cy="7518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Основные виды деятельности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 МКУ «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Добрянское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 городское лесничество»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/>
              <a:ea typeface="Microsoft YaHe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6842" y="1263639"/>
            <a:ext cx="1785950" cy="17999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468544" y="1335077"/>
            <a:ext cx="3143272" cy="85725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69119" lvl="0" algn="ctr">
              <a:spcBef>
                <a:spcPts val="0"/>
              </a:spcBef>
              <a:buSzPct val="100000"/>
              <a:buNone/>
              <a:tabLst>
                <a:tab pos="98351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лесоводство и прочая лесохозяйственная </a:t>
            </a:r>
          </a:p>
          <a:p>
            <a:pPr marR="69119" lvl="0" algn="ctr">
              <a:spcBef>
                <a:spcPts val="0"/>
              </a:spcBef>
              <a:buSzPct val="100000"/>
              <a:buNone/>
              <a:tabLst>
                <a:tab pos="98351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деятельность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96842" y="3263903"/>
            <a:ext cx="1714512" cy="15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325668" y="3263903"/>
            <a:ext cx="3286148" cy="85725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69119" lvl="0" algn="ctr">
              <a:spcBef>
                <a:spcPts val="0"/>
              </a:spcBef>
              <a:buSzPct val="100000"/>
              <a:buNone/>
              <a:tabLst>
                <a:tab pos="983518" algn="l"/>
              </a:tabLst>
            </a:pPr>
            <a:r>
              <a:rPr lang="ru-RU" sz="1600" b="1" dirty="0" smtClean="0">
                <a:solidFill>
                  <a:srgbClr val="202020"/>
                </a:solidFill>
                <a:latin typeface="Times New Roman"/>
                <a:cs typeface="Times New Roman"/>
              </a:rPr>
              <a:t>выращивание посадочного материала лесных растений (саженцев, сеянцев)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4994" name="AutoShape 2" descr="https://media.informpskov.ru/publication/2017/10/VoEDy15090159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4996" name="Picture 4" descr="https://media.informpskov.ru/publication/2017/10/VoEDy15090159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14" y="2478085"/>
            <a:ext cx="2428892" cy="1857387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540510" y="1335077"/>
            <a:ext cx="3286148" cy="85725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69119" lvl="0" algn="ctr">
              <a:spcBef>
                <a:spcPts val="0"/>
              </a:spcBef>
              <a:buSzPct val="100000"/>
              <a:buNone/>
              <a:tabLst>
                <a:tab pos="983518" algn="l"/>
              </a:tabLst>
            </a:pPr>
            <a:r>
              <a:rPr lang="ru-RU" sz="1600" b="1" dirty="0" smtClean="0">
                <a:solidFill>
                  <a:srgbClr val="202020"/>
                </a:solidFill>
                <a:latin typeface="Times New Roman"/>
                <a:cs typeface="Times New Roman"/>
              </a:rPr>
              <a:t>предоставление услуг в области лесоводства и лесозаготовок</a:t>
            </a:r>
            <a:endParaRPr lang="ru-RU" sz="1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468355" y="251999"/>
            <a:ext cx="9071643" cy="5219998"/>
          </a:xfrm>
        </p:spPr>
        <p:txBody>
          <a:bodyPr/>
          <a:lstStyle/>
          <a:p>
            <a:pPr marL="75602" marR="69119" lvl="0" indent="447836">
              <a:spcBef>
                <a:spcPts val="0"/>
              </a:spcBef>
              <a:buNone/>
              <a:tabLst>
                <a:tab pos="983518" algn="l"/>
              </a:tabLst>
            </a:pPr>
            <a:endParaRPr lang="ru-RU" sz="1400" dirty="0">
              <a:latin typeface="Times New Roman"/>
              <a:cs typeface="Times New Roman"/>
            </a:endParaRPr>
          </a:p>
          <a:p>
            <a:pPr marL="75602" marR="69119" lvl="0" indent="447836">
              <a:spcBef>
                <a:spcPts val="0"/>
              </a:spcBef>
              <a:buNone/>
              <a:tabLst>
                <a:tab pos="983518" algn="l"/>
              </a:tabLst>
            </a:pPr>
            <a:endParaRPr lang="ru-RU" sz="1400" dirty="0">
              <a:latin typeface="Times New Roman"/>
              <a:cs typeface="Times New Roman"/>
            </a:endParaRPr>
          </a:p>
          <a:p>
            <a:pPr marL="75602" marR="69119" lvl="0" indent="447836">
              <a:spcBef>
                <a:spcPts val="0"/>
              </a:spcBef>
              <a:buNone/>
              <a:tabLst>
                <a:tab pos="983518" algn="l"/>
              </a:tabLst>
            </a:pPr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3998" y="226076"/>
            <a:ext cx="9071643" cy="6089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Функции МКУ «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Добрянское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 городское лесничество»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/>
              <a:ea typeface="Microsoft YaHei" pitchFamily="2"/>
            </a:endParaRPr>
          </a:p>
        </p:txBody>
      </p:sp>
      <p:pic>
        <p:nvPicPr>
          <p:cNvPr id="7" name="Рисунок 6" descr="https://minprirody.ryazangov.ru/opendata/%D0%9B%D0%B5%D1%81%D0%BE%D1%83%D1%81%D1%82%D1%80%D0%BE%D0%B9%D1%81%D1%82%D0%B2%D0%B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0180" y="1049325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325932" y="3906845"/>
            <a:ext cx="2142702" cy="338554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/>
                <a:cs typeface="Times New Roman"/>
              </a:rPr>
              <a:t>учет городских лесов</a:t>
            </a:r>
            <a:endParaRPr lang="ru-RU" sz="1600" b="1" dirty="0"/>
          </a:p>
        </p:txBody>
      </p:sp>
      <p:pic>
        <p:nvPicPr>
          <p:cNvPr id="9" name="Рисунок 8" descr="C:\Users\user\Documents\ReceivedFiles\Горбунова Наталья\изображение_viber_2021-08-09_17-09-46-8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18" y="977887"/>
            <a:ext cx="328614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18" y="4549787"/>
            <a:ext cx="3150863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/>
                <a:cs typeface="Times New Roman"/>
              </a:rPr>
              <a:t>реализация лесохозяйственного</a:t>
            </a:r>
          </a:p>
          <a:p>
            <a:r>
              <a:rPr lang="ru-RU" sz="1600" b="1" dirty="0" smtClean="0">
                <a:latin typeface="Times New Roman"/>
                <a:cs typeface="Times New Roman"/>
              </a:rPr>
              <a:t>регламента городских лесов</a:t>
            </a:r>
            <a:endParaRPr lang="ru-RU" sz="1600" b="1" dirty="0"/>
          </a:p>
        </p:txBody>
      </p:sp>
      <p:pic>
        <p:nvPicPr>
          <p:cNvPr id="47106" name="Picture 2" descr="https://www.gorodperm.ru/upload/pages/196/image_16213724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0576" y="1049325"/>
            <a:ext cx="2638425" cy="24288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969138" y="3692531"/>
            <a:ext cx="2857520" cy="1569660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создание объектов лесной инфраструктуры (дороги лесохозяйственного и противопожарного назначения) </a:t>
            </a:r>
          </a:p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и уходу за ними</a:t>
            </a:r>
            <a:endParaRPr lang="ru-RU" sz="1600" b="1" dirty="0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0"/>
            <a:ext cx="8064500" cy="0"/>
          </a:xfrm>
          <a:prstGeom prst="rect">
            <a:avLst/>
          </a:prstGeom>
          <a:solidFill>
            <a:srgbClr val="1F1F1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AutoShape 5" descr="https://snob.ru/indoc/attachments/snob2/de/89/de89ccab42fcb457b6df641ab72d9da859b099186b5b26e64f568ef27a4cf4c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3" name="AutoShape 7" descr="https://snob.ru/indoc/attachments/snob2/de/89/de89ccab42fcb457b6df641ab72d9da859b099186b5b26e64f568ef27a4cf4c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https://snob.ru/indoc/attachments/snob2/de/89/de89ccab42fcb457b6df641ab72d9da859b099186b5b26e64f568ef27a4cf4c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42" y="263507"/>
            <a:ext cx="20383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82858" y="334945"/>
            <a:ext cx="3341812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/>
                <a:cs typeface="Times New Roman"/>
              </a:rPr>
              <a:t>выполнение санитарных рубок</a:t>
            </a:r>
          </a:p>
          <a:p>
            <a:r>
              <a:rPr lang="ru-RU" sz="1600" b="1" dirty="0" smtClean="0">
                <a:latin typeface="Times New Roman"/>
                <a:cs typeface="Times New Roman"/>
              </a:rPr>
              <a:t>и рубок ухода лесных насаждений</a:t>
            </a:r>
            <a:endParaRPr lang="ru-RU" sz="1600" b="1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682858" y="1263639"/>
            <a:ext cx="3240002" cy="17999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040444" y="1406515"/>
            <a:ext cx="3742691" cy="830997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/>
                <a:cs typeface="Times New Roman"/>
              </a:rPr>
              <a:t>охрана городских лесов от пожаров, </a:t>
            </a:r>
          </a:p>
          <a:p>
            <a:r>
              <a:rPr lang="ru-RU" sz="1600" b="1" dirty="0" smtClean="0">
                <a:latin typeface="Times New Roman"/>
                <a:cs typeface="Times New Roman"/>
              </a:rPr>
              <a:t>незаконных рубок и других действий, </a:t>
            </a:r>
          </a:p>
          <a:p>
            <a:r>
              <a:rPr lang="ru-RU" sz="1600" b="1" dirty="0" smtClean="0">
                <a:latin typeface="Times New Roman"/>
                <a:cs typeface="Times New Roman"/>
              </a:rPr>
              <a:t>причиняющих вред лесам</a:t>
            </a:r>
            <a:endParaRPr lang="ru-RU" sz="1600" b="1" dirty="0"/>
          </a:p>
        </p:txBody>
      </p:sp>
      <p:pic>
        <p:nvPicPr>
          <p:cNvPr id="86025" name="Picture 9" descr="https://progorod59.ru/userfiles/picitem/img-28304-155625433349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28" y="3192465"/>
            <a:ext cx="2786082" cy="22383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111486" y="3263903"/>
            <a:ext cx="2275303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/>
                <a:cs typeface="Times New Roman"/>
              </a:rPr>
              <a:t>защита от вредителей </a:t>
            </a:r>
          </a:p>
          <a:p>
            <a:r>
              <a:rPr lang="ru-RU" sz="1600" b="1" dirty="0" smtClean="0">
                <a:latin typeface="Times New Roman"/>
                <a:cs typeface="Times New Roman"/>
              </a:rPr>
              <a:t>и болезней леса</a:t>
            </a:r>
            <a:endParaRPr lang="ru-RU" sz="16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183320" y="2406647"/>
            <a:ext cx="3500462" cy="20885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5540378" y="4478349"/>
            <a:ext cx="4357718" cy="1077218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обустройство и содержание мест отдыха </a:t>
            </a:r>
          </a:p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в городских лесах, включая организацию </a:t>
            </a:r>
          </a:p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туристических маршрутов со смотровыми площадками</a:t>
            </a:r>
            <a:endParaRPr lang="ru-RU" sz="1600" b="1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6842" y="263507"/>
            <a:ext cx="3071834" cy="18573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3966" y="2263771"/>
            <a:ext cx="3285130" cy="338554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/>
                <a:cs typeface="Times New Roman"/>
              </a:rPr>
              <a:t>воспроизводство городских лесов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468808" y="334945"/>
            <a:ext cx="3500462" cy="2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825998" y="2620961"/>
            <a:ext cx="2965107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проведение работ по отводу и </a:t>
            </a:r>
          </a:p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таксации городских лесов</a:t>
            </a:r>
            <a:endParaRPr lang="ru-RU" sz="1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25404" y="2835275"/>
            <a:ext cx="3357586" cy="23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111618" y="3906845"/>
            <a:ext cx="5652445" cy="830997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формирование лесных участков для передачи их в аренду, </a:t>
            </a:r>
          </a:p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постоянное бессрочное пользование в соответствии </a:t>
            </a:r>
          </a:p>
          <a:p>
            <a:pPr algn="ctr"/>
            <a:r>
              <a:rPr lang="ru-RU" sz="1600" b="1" dirty="0" smtClean="0">
                <a:latin typeface="Times New Roman"/>
                <a:cs typeface="Times New Roman"/>
              </a:rPr>
              <a:t>с действующим законодательством</a:t>
            </a:r>
            <a:endParaRPr lang="ru-RU" sz="1600" b="1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3148" t="10023" r="44790" b="4556"/>
          <a:stretch>
            <a:fillRect/>
          </a:stretch>
        </p:blipFill>
        <p:spPr bwMode="auto">
          <a:xfrm>
            <a:off x="682594" y="1263639"/>
            <a:ext cx="3071834" cy="421484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3998" y="226076"/>
            <a:ext cx="9071643" cy="946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Проект освоения лесов для осуществления рекреационной деятельности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/>
              <a:ea typeface="Microsoft YaHei" pitchFamily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7304" y="1406515"/>
            <a:ext cx="5857916" cy="2585323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Согласно статье 88 Лесного кодекса РФ основным документом, направленным на обеспечение многоцелевого, рационального,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неистощительного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освоения лесов и их использования в соответствии с разрешенными видами, является проект освоения лесов.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2016 году для городских лесов г. Добрянки разработан проект освоения лесов с целью осуществления рекреационной деятельности сроком на 10 лет (до 01.01.2027 года).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323183"/>
          </a:xfrm>
          <a:solidFill>
            <a:srgbClr val="92D050"/>
          </a:solidFill>
        </p:spPr>
        <p:txBody>
          <a:bodyPr/>
          <a:lstStyle/>
          <a:p>
            <a:pPr lvl="0">
              <a:buNone/>
            </a:pPr>
            <a:r>
              <a:rPr lang="ru-RU" sz="1800" b="1" dirty="0">
                <a:latin typeface="Times New Roman" pitchFamily="18"/>
              </a:rPr>
              <a:t>Проект </a:t>
            </a:r>
            <a:r>
              <a:rPr lang="ru-RU" sz="1800" b="1" dirty="0" smtClean="0">
                <a:latin typeface="Times New Roman" pitchFamily="18"/>
              </a:rPr>
              <a:t>работ, предусмотренных лесохозяйственным регламентом</a:t>
            </a:r>
            <a:endParaRPr lang="ru-RU" sz="1800" b="1" dirty="0">
              <a:latin typeface="Times New Roman" pitchFamily="1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1691" t="17858" r="54868" b="16262"/>
          <a:stretch>
            <a:fillRect/>
          </a:stretch>
        </p:blipFill>
        <p:spPr>
          <a:xfrm>
            <a:off x="968346" y="620698"/>
            <a:ext cx="8572560" cy="492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solidFill>
            <a:schemeClr val="accent2">
              <a:lumMod val="20000"/>
              <a:lumOff val="80000"/>
            </a:schemeClr>
          </a:solidFill>
          <a:ln w="38100"/>
        </p:spPr>
        <p:txBody>
          <a:bodyPr/>
          <a:lstStyle/>
          <a:p>
            <a:pPr marL="450900" lvl="0">
              <a:buNone/>
            </a:pPr>
            <a:r>
              <a:rPr sz="2400" b="1" smtClean="0">
                <a:latin typeface="Times New Roman" pitchFamily="18" charset="0"/>
                <a:cs typeface="Times New Roman" pitchFamily="18" charset="0"/>
              </a:rPr>
              <a:t>Согласно статье 116 Лесного кодекса РФ </a:t>
            </a:r>
            <a:br>
              <a:rPr sz="2400" b="1" smtClean="0">
                <a:latin typeface="Times New Roman" pitchFamily="18" charset="0"/>
                <a:cs typeface="Times New Roman" pitchFamily="18" charset="0"/>
              </a:rPr>
            </a:br>
            <a:r>
              <a:rPr sz="2400" b="1" smtClean="0">
                <a:latin typeface="Times New Roman" pitchFamily="18" charset="0"/>
                <a:cs typeface="Times New Roman" pitchFamily="18" charset="0"/>
              </a:rPr>
              <a:t>в городских лесах запрещено:</a:t>
            </a:r>
            <a:endParaRPr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4626" y="1406515"/>
            <a:ext cx="4071966" cy="64633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использование токсичных химических препаратов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54626" y="2192333"/>
            <a:ext cx="4071966" cy="64633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осуществление видов деятельности в сфере охотничьего хозяйства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54626" y="2978151"/>
            <a:ext cx="4071966" cy="369332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ведение сельского хозяйства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54626" y="3478217"/>
            <a:ext cx="4071966" cy="64633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разведка и добыча полезных ископаемых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54626" y="4264035"/>
            <a:ext cx="4071966" cy="1200329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строительство и эксплуатация объектов капитального строительства, за исключением гидротехнических сооружений</a:t>
            </a:r>
            <a:endParaRPr lang="ru-RU" b="1" dirty="0"/>
          </a:p>
        </p:txBody>
      </p:sp>
      <p:sp>
        <p:nvSpPr>
          <p:cNvPr id="88066" name="AutoShape 2" descr="https://i10.fotocdn.net/s104/0e1567be67c0be38/public_pin_l/223682369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https://i10.fotocdn.net/s104/0e1567be67c0be38/public_pin_l/223682369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56" y="1477953"/>
            <a:ext cx="421484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503998" y="242988"/>
            <a:ext cx="9071643" cy="5205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R="0" lvl="0" algn="ctr" defTabSz="9144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Площади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 городских лесов на территории Пермского края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896908" y="1120763"/>
          <a:ext cx="8496944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2"/>
          <p:cNvSpPr txBox="1">
            <a:spLocks/>
          </p:cNvSpPr>
          <p:nvPr/>
        </p:nvSpPr>
        <p:spPr>
          <a:xfrm>
            <a:off x="1182660" y="763573"/>
            <a:ext cx="454823" cy="4286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R="0" lvl="0" algn="ctr" defTabSz="9144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га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8280" y="120632"/>
            <a:ext cx="9071643" cy="50006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lvl="0">
              <a:buNone/>
            </a:pPr>
            <a:r>
              <a:rPr lang="ru-RU" sz="2800" b="1" dirty="0" smtClean="0">
                <a:latin typeface="Times New Roman" pitchFamily="18"/>
              </a:rPr>
              <a:t>Работы, планируемые к выполнению в 2021 году</a:t>
            </a:r>
            <a:endParaRPr lang="ru-RU" sz="2800" b="1" dirty="0">
              <a:latin typeface="Times New Roman" pitchFamily="1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11486" y="1978019"/>
            <a:ext cx="2482603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установка квартальных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столбов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ГлавБух\Desktop\лесничество\EGroVt4WkAImCV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14" y="692135"/>
            <a:ext cx="2590908" cy="242889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97370" y="977887"/>
            <a:ext cx="2621936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обследование территории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городских лесов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C:\Users\ГлавБух\Desktop\лесничество\image_1532749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14" y="3192465"/>
            <a:ext cx="2592288" cy="235745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397370" y="3549655"/>
            <a:ext cx="2523063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устройство квартальных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просек и границ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ГлавБух\Desktop\лесничество\ecology-felled-trees-fallen-tree-forest-22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842" y="3121027"/>
            <a:ext cx="2571768" cy="228601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111486" y="4692663"/>
            <a:ext cx="1857753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уборка нависших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деревьев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https://b-kokshaga.ru/upload/iblock/152/newsblock1_137_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842" y="692135"/>
            <a:ext cx="257176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elem.ru/files/resources/jimle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280" y="263507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54362" y="334945"/>
            <a:ext cx="2622962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изготовление и установка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кормушек для птиц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1552" y="1692267"/>
            <a:ext cx="3485570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создание культурно-спортивной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рекреационной  инфраструктуры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i.mycdn.me/i?r=AyH4iRPQ2q0otWIFepML2LxR3xiUi_ecfWOXWmJEQU7gr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4890" y="263507"/>
            <a:ext cx="25841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40114" y="3621093"/>
            <a:ext cx="3326745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подготовка к лесохозяйственным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противопожарным работам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rpk-traektoriya.ru/d/anshlag_no5.jpg"/>
          <p:cNvPicPr/>
          <p:nvPr/>
        </p:nvPicPr>
        <p:blipFill>
          <a:blip r:embed="rId4" cstate="print"/>
          <a:srcRect l="2883" t="14615" r="2434" b="14487"/>
          <a:stretch>
            <a:fillRect/>
          </a:stretch>
        </p:blipFill>
        <p:spPr bwMode="auto">
          <a:xfrm>
            <a:off x="7254890" y="2906713"/>
            <a:ext cx="25946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xn--35-dlcmp7ch.xn--p1ai/images/2020/03/11/535ab1b8c8c94e568b567b83c3fb655d.jpg"/>
          <p:cNvPicPr/>
          <p:nvPr/>
        </p:nvPicPr>
        <p:blipFill>
          <a:blip r:embed="rId5"/>
          <a:srcRect l="13517" b="6130"/>
          <a:stretch>
            <a:fillRect/>
          </a:stretch>
        </p:blipFill>
        <p:spPr bwMode="auto">
          <a:xfrm>
            <a:off x="468280" y="2835275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4489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>
              <a:buNone/>
            </a:pPr>
            <a:r>
              <a:rPr lang="ru-RU" sz="2400" b="1" dirty="0" smtClean="0">
                <a:latin typeface="Times New Roman" pitchFamily="18"/>
              </a:rPr>
              <a:t>Развитие городского парка, как части городских лесов</a:t>
            </a:r>
            <a:endParaRPr lang="ru-RU" sz="2400" b="1" dirty="0">
              <a:latin typeface="Times New Roman" pitchFamily="18"/>
            </a:endParaRPr>
          </a:p>
        </p:txBody>
      </p:sp>
      <p:pic>
        <p:nvPicPr>
          <p:cNvPr id="1026" name="Picture 2" descr="C:\Users\ГлавБух\Desktop\лесничество\999_ob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56" y="1049325"/>
            <a:ext cx="2733454" cy="2229968"/>
          </a:xfrm>
          <a:prstGeom prst="rect">
            <a:avLst/>
          </a:prstGeom>
          <a:noFill/>
        </p:spPr>
      </p:pic>
      <p:pic>
        <p:nvPicPr>
          <p:cNvPr id="1027" name="Picture 3" descr="C:\Users\ГлавБух\Desktop\лесничество\scale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0576" y="1120763"/>
            <a:ext cx="2667716" cy="2158530"/>
          </a:xfrm>
          <a:prstGeom prst="rect">
            <a:avLst/>
          </a:prstGeom>
          <a:noFill/>
        </p:spPr>
      </p:pic>
      <p:pic>
        <p:nvPicPr>
          <p:cNvPr id="7" name="Рисунок 6" descr="https://gorodperm.ru/upload/pages/196/image_144202829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7304" y="1049325"/>
            <a:ext cx="264320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xn--80aaajllj3br2ac4c3g.xn--p1ai/media/4226803/le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2726" y="3406779"/>
            <a:ext cx="2895600" cy="20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ГлавБух\Desktop\лесничество\hotb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3254" y="3406779"/>
            <a:ext cx="2880320" cy="21116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39718" y="406384"/>
            <a:ext cx="9071643" cy="1000132"/>
          </a:xfrm>
        </p:spPr>
        <p:txBody>
          <a:bodyPr anchor="ctr" anchorCtr="1"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AutoShape 2" descr="https://st.depositphotos.com/1003492/1571/v/600/depositphotos_15717053-stock-illustration-city-and-fore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https://st.depositphotos.com/1003492/1571/v/600/depositphotos_15717053-stock-illustration-city-and-forest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4164" y="1223351"/>
            <a:ext cx="6572296" cy="389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52096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lvl="0">
              <a:buNone/>
            </a:pPr>
            <a:r>
              <a:rPr lang="ru-RU" sz="2800" b="1" dirty="0">
                <a:latin typeface="Times New Roman" pitchFamily="18"/>
              </a:rPr>
              <a:t>История  соснового бора</a:t>
            </a:r>
          </a:p>
        </p:txBody>
      </p:sp>
      <p:pic>
        <p:nvPicPr>
          <p:cNvPr id="2050" name="Picture 2" descr="C:\Users\ГлавБух\Desktop\лесничество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56" y="692135"/>
            <a:ext cx="3312368" cy="1857388"/>
          </a:xfrm>
          <a:prstGeom prst="rect">
            <a:avLst/>
          </a:prstGeom>
          <a:noFill/>
        </p:spPr>
      </p:pic>
      <p:pic>
        <p:nvPicPr>
          <p:cNvPr id="2051" name="Picture 3" descr="C:\Users\ГлавБух\Desktop\лесничество\thumb_22980_article_middl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56" y="2620961"/>
            <a:ext cx="2448271" cy="2928958"/>
          </a:xfrm>
          <a:prstGeom prst="rect">
            <a:avLst/>
          </a:prstGeom>
          <a:noFill/>
        </p:spPr>
      </p:pic>
      <p:pic>
        <p:nvPicPr>
          <p:cNvPr id="2052" name="Picture 4" descr="C:\Users\ГлавБух\Desktop\лесничество\Лесной_журн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3452" y="906449"/>
            <a:ext cx="2643206" cy="421484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111486" y="4264035"/>
            <a:ext cx="2571769" cy="5209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 algn="ctr" hangingPunct="0">
              <a:buSzPct val="45000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Александр Ефимович Теплоухов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11618" y="1049325"/>
            <a:ext cx="2571769" cy="5209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 algn="ctr" hangingPunct="0">
              <a:buSzPct val="45000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Добрянский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металлургический завод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539718" y="406383"/>
            <a:ext cx="8894032" cy="642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0" marR="0" lvl="0" indent="-360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  <a:cs typeface="Arial"/>
              </a:rPr>
              <a:t>Городской парк, как место отдыха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  <a:cs typeface="Arial"/>
              </a:rPr>
              <a:t>добрянцев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/>
              <a:ea typeface="Microsoft YaHei" pitchFamily="2"/>
              <a:cs typeface="Arial"/>
            </a:endParaRPr>
          </a:p>
          <a:p>
            <a:pPr marL="0" marR="0" lvl="0" indent="-3600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  <a:cs typeface="Arial"/>
              </a:rPr>
              <a:t> 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5" name="Рисунок 4" descr="https://twitterguru.ru/wp-content/uploads/2014/07/Letuchij-fotograf-Balatovskij-l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386" y="1192201"/>
            <a:ext cx="28575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fastly.4sqi.net/img/general/600x600/48924206_CZ5pMDoZOIwX1WXJj_E2wbLGpgSO99ekqhOkB9Fwic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18" y="1192201"/>
            <a:ext cx="27860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ГлавБух\Desktop\лесничество\e8cc5385fe549beae36127c4a3f9f16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14" y="3049589"/>
            <a:ext cx="2951758" cy="244428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156" y="406383"/>
            <a:ext cx="9001188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latin typeface="Times New Roman" pitchFamily="18"/>
              </a:rPr>
              <a:t>В 90-е годы созданная инфраструктура в парке была разрушена, </a:t>
            </a:r>
          </a:p>
          <a:p>
            <a:pPr algn="ctr"/>
            <a:r>
              <a:rPr lang="ru-RU" b="1" kern="0" dirty="0" smtClean="0">
                <a:latin typeface="Times New Roman" pitchFamily="18"/>
              </a:rPr>
              <a:t>он стал бесхозным и заброшенным. </a:t>
            </a:r>
            <a:endParaRPr lang="ru-RU" b="1" dirty="0"/>
          </a:p>
        </p:txBody>
      </p:sp>
      <p:pic>
        <p:nvPicPr>
          <p:cNvPr id="4" name="Рисунок 3" descr="C:\Users\МАТЕРИАЛЫ ЛЕСОУСТРОЙСТВА\Создание Добрянского городского лесничества\Для презентации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04" y="2549523"/>
            <a:ext cx="3143272" cy="272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АТЕРИАЛЫ ЛЕСОУСТРОЙСТВА\Создание Добрянского городского лесничества\Для презентации\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2990" y="1120763"/>
            <a:ext cx="3071834" cy="293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\\Sekretar-pc\общая\ДИРЕКТОР\Проект ИБ Городской парк здоровьесбережения\Парк фото\проект Городской парк дорожка бетон, мелколесь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7700" y="2478085"/>
            <a:ext cx="2928958" cy="28337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83518" y="763573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60000" algn="just"/>
            <a:r>
              <a:rPr lang="ru-RU" kern="0" dirty="0" smtClean="0">
                <a:latin typeface="Times New Roman" pitchFamily="18"/>
              </a:rPr>
              <a:t>     </a:t>
            </a:r>
            <a:endParaRPr lang="ru-RU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03998" y="226076"/>
            <a:ext cx="9071643" cy="5209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/>
                <a:ea typeface="Microsoft YaHei" pitchFamily="2"/>
              </a:rPr>
              <a:t>Городские леса г.Добрянка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/>
              <a:ea typeface="Microsoft YaHei" pitchFamily="2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29276" t="12984" r="28646" b="9112"/>
          <a:stretch>
            <a:fillRect/>
          </a:stretch>
        </p:blipFill>
        <p:spPr bwMode="auto">
          <a:xfrm>
            <a:off x="611156" y="906449"/>
            <a:ext cx="371477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468808" y="763573"/>
            <a:ext cx="50387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соответствии с Постановлением Правительства Российской Федерации от 10.12.1992 №125 «О выводе городских лесов г. Добрянки из состава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гослесфонда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были выделены городские леса г.Добрянки, относящиеся к категории защитных лесов.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данным Государственного лесного реестра общая площадь городских лесов г.Добрянки составляет 1 632 га.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2003 году впервые за всю историю соснового бора и городских лесов было проведено лесоустройство. </a:t>
            </a:r>
          </a:p>
          <a:p>
            <a:r>
              <a:rPr lang="ru-RU" dirty="0" smtClean="0"/>
              <a:t> 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8410" t="8385" b="7376"/>
          <a:stretch>
            <a:fillRect/>
          </a:stretch>
        </p:blipFill>
        <p:spPr>
          <a:xfrm>
            <a:off x="611156" y="1120763"/>
            <a:ext cx="3929090" cy="3429024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rcRect l="10224" t="11930" r="27320" b="4737"/>
          <a:stretch>
            <a:fillRect/>
          </a:stretch>
        </p:blipFill>
        <p:spPr bwMode="auto">
          <a:xfrm>
            <a:off x="5183188" y="1120763"/>
            <a:ext cx="370050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156" y="120631"/>
            <a:ext cx="914406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В 2010 году начаты кадастровые работы по формированию земельных участков, на которых расположены городские леса, в целях их дальнейшего оформления в муниципальную собственность.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8281" y="4549787"/>
            <a:ext cx="4000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Земельный участок с кадастровым номером 59:18:0000000:12265 общей площадью 207,2 га, с разрешенным использованием – городские леса, парки, скверы, сады, бульвары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1750" y="4192597"/>
            <a:ext cx="4786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Земельный участок с кадастровым номером 59:18:0010101:68, общей площадью 5,9563 га, категория земель – земли населенных пунктов, адрес: Пермский край, г.Добрянка,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промплощадка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Пермской ГРЭС, вид разрешенного использования – охрана природных территорий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7221" t="11579" r="27369" b="7193"/>
          <a:stretch>
            <a:fillRect/>
          </a:stretch>
        </p:blipFill>
        <p:spPr bwMode="auto">
          <a:xfrm>
            <a:off x="754032" y="406383"/>
            <a:ext cx="428628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682594" y="2335209"/>
            <a:ext cx="135732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Пермская ГРЭС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828" name="AutoShape 4"/>
          <p:cNvCxnSpPr>
            <a:cxnSpLocks noChangeShapeType="1"/>
          </p:cNvCxnSpPr>
          <p:nvPr/>
        </p:nvCxnSpPr>
        <p:spPr bwMode="auto">
          <a:xfrm rot="10800000" flipV="1">
            <a:off x="2968610" y="1263639"/>
            <a:ext cx="571504" cy="214314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7829" name="AutoShape 5"/>
          <p:cNvCxnSpPr>
            <a:cxnSpLocks noChangeShapeType="1"/>
          </p:cNvCxnSpPr>
          <p:nvPr/>
        </p:nvCxnSpPr>
        <p:spPr bwMode="auto">
          <a:xfrm flipV="1">
            <a:off x="2682858" y="4406911"/>
            <a:ext cx="714380" cy="214314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396974" y="4549787"/>
            <a:ext cx="135732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Микрорайон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Задобрянка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831" name="AutoShape 7"/>
          <p:cNvCxnSpPr>
            <a:cxnSpLocks noChangeShapeType="1"/>
          </p:cNvCxnSpPr>
          <p:nvPr/>
        </p:nvCxnSpPr>
        <p:spPr bwMode="auto">
          <a:xfrm rot="16200000" flipV="1">
            <a:off x="3790148" y="3871126"/>
            <a:ext cx="357190" cy="285751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968742" y="4264035"/>
            <a:ext cx="1500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Микрорайон «Комарово»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11750" y="692135"/>
            <a:ext cx="4824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Земельный участок с кадастровым номером 59:18:0000000:16460, общей площадью 1376,96 га, категория земель – земли населенных пунктов, адрес: Пермский край, г.Добрянка, вид разрешенного использования – охрана природных территорий</a:t>
            </a:r>
            <a:endParaRPr lang="ru-RU" sz="1600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611552" y="763573"/>
            <a:ext cx="1357322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Залив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р.Тюсь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AutoShape 5"/>
          <p:cNvCxnSpPr>
            <a:cxnSpLocks noChangeShapeType="1"/>
          </p:cNvCxnSpPr>
          <p:nvPr/>
        </p:nvCxnSpPr>
        <p:spPr bwMode="auto">
          <a:xfrm flipV="1">
            <a:off x="1039784" y="1978019"/>
            <a:ext cx="428628" cy="35719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rcRect l="23919" t="10023" r="46455" b="15295"/>
          <a:stretch>
            <a:fillRect/>
          </a:stretch>
        </p:blipFill>
        <p:spPr bwMode="auto">
          <a:xfrm>
            <a:off x="825470" y="1049325"/>
            <a:ext cx="3429024" cy="42862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23791" t="10251" r="46455" b="59225"/>
          <a:stretch>
            <a:fillRect/>
          </a:stretch>
        </p:blipFill>
        <p:spPr bwMode="auto">
          <a:xfrm>
            <a:off x="4540246" y="1120763"/>
            <a:ext cx="3500462" cy="18573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68808" y="3121027"/>
            <a:ext cx="5357850" cy="2139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0000" lvl="0" indent="-36000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Приказом Рослесхоза от 26.04.2021  № 385 на части земель населенных пунктов Добрянского городского округа, занятых городскими лесами, в границах земельных участков с кадастровыми номерами 59:18:0000000:12265 и 59:18:0010101:68 создано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Добрянское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городское лесничество площадью 213,12 га.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3998" y="226076"/>
            <a:ext cx="9071643" cy="7518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Этапы и цели создания </a:t>
            </a:r>
            <a:b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</a:b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МКУ «</a:t>
            </a: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Добрянское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imes New Roman" pitchFamily="18" charset="0"/>
                <a:ea typeface="Microsoft YaHei" pitchFamily="2"/>
                <a:cs typeface="Times New Roman" pitchFamily="18" charset="0"/>
              </a:rPr>
              <a:t> городское лесничество»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771</Words>
  <Application>Microsoft Office PowerPoint</Application>
  <PresentationFormat>Произвольный</PresentationFormat>
  <Paragraphs>98</Paragraphs>
  <Slides>23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Обычный</vt:lpstr>
      <vt:lpstr>Слайд 1</vt:lpstr>
      <vt:lpstr>Слайд 2</vt:lpstr>
      <vt:lpstr>История  соснового бора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Проект работ, предусмотренных лесохозяйственным регламентом</vt:lpstr>
      <vt:lpstr>Согласно статье 116 Лесного кодекса РФ  в городских лесах запрещено:</vt:lpstr>
      <vt:lpstr>Работы, планируемые к выполнению в 2021 году</vt:lpstr>
      <vt:lpstr>Слайд 21</vt:lpstr>
      <vt:lpstr>Развитие городского парка, как части городских лесов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ГлавБух</dc:creator>
  <cp:lastModifiedBy>Пользователь Windows</cp:lastModifiedBy>
  <cp:revision>203</cp:revision>
  <dcterms:created xsi:type="dcterms:W3CDTF">2021-08-05T04:22:02Z</dcterms:created>
  <dcterms:modified xsi:type="dcterms:W3CDTF">2022-04-22T09:17:05Z</dcterms:modified>
</cp:coreProperties>
</file>