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36" r:id="rId2"/>
    <p:sldId id="435" r:id="rId3"/>
    <p:sldId id="440" r:id="rId4"/>
    <p:sldId id="443" r:id="rId5"/>
    <p:sldId id="441" r:id="rId6"/>
    <p:sldId id="444" r:id="rId7"/>
    <p:sldId id="44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eva-V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ECFF"/>
    <a:srgbClr val="FFCCCC"/>
    <a:srgbClr val="FF7C80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5290" autoAdjust="0"/>
  </p:normalViewPr>
  <p:slideViewPr>
    <p:cSldViewPr>
      <p:cViewPr varScale="1">
        <p:scale>
          <a:sx n="106" d="100"/>
          <a:sy n="10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3737-F69A-4F5D-B09D-9621461FE05F}" type="datetimeFigureOut">
              <a:rPr lang="ru-RU" smtClean="0"/>
              <a:t>22.08.2019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0AA0-E086-4B6F-97B9-A191B45AB5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DB1-81A6-4E6F-9292-E4C5C97E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EDA2-37E6-449C-A6DD-7AD67A72F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21D-BA0E-4C0B-82F2-B2E62547C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193-B6A2-4729-9CB4-75129CAC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536C-80E6-4DCD-A2A2-CAE1A11BE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618-9F55-44ED-B311-39B72774C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67BB-29F0-494D-8A84-29AE7D98D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7DFD-262B-40E7-806A-418AEBC5C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4690-B9DB-4591-833F-11919234B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0F8-59A7-4475-9D4F-4ADB70E7B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8A82-A9A7-46D0-994E-335C90997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3BA47-123D-491A-A609-8F3674B50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</a:t>
            </a:r>
            <a:r>
              <a:rPr lang="ru-RU" sz="2400" dirty="0" smtClean="0">
                <a:solidFill>
                  <a:srgbClr val="E2FFFF"/>
                </a:solidFill>
              </a:rPr>
              <a:t>персонала сторонних организаций на </a:t>
            </a:r>
            <a:r>
              <a:rPr lang="ru-RU" sz="2400" dirty="0">
                <a:solidFill>
                  <a:srgbClr val="E2FFFF"/>
                </a:solidFill>
              </a:rPr>
              <a:t>объектах электросетевого </a:t>
            </a:r>
            <a:r>
              <a:rPr lang="ru-RU" sz="2400" dirty="0" smtClean="0">
                <a:solidFill>
                  <a:srgbClr val="E2FFFF"/>
                </a:solidFill>
              </a:rPr>
              <a:t>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002" y="1484784"/>
            <a:ext cx="3697124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Водитель автомобиля-миксера «MAN», для удаления остатков бетона из миксера на прилегающий ландшафт, поднялся по металлической лестнице, расположенной в задней части автомобиля, к верхнему загрузочному люку. Во время нахождения на верхней части лестницы приблизился на недопустимое расстояние к фазе нижнего провода ВЛ 110 </a:t>
            </a:r>
            <a:r>
              <a:rPr lang="ru-RU" sz="1400" b="1" dirty="0" smtClean="0"/>
              <a:t>кВ, </a:t>
            </a:r>
            <a:r>
              <a:rPr lang="ru-RU" sz="1400" b="1" dirty="0"/>
              <a:t>был поражен возникшей электрической дугой с возгоранием спецодежды и упал на землю</a:t>
            </a:r>
            <a:r>
              <a:rPr lang="ru-RU" sz="1400" b="1" dirty="0" smtClean="0"/>
              <a:t>.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1. Самовольное </a:t>
            </a:r>
            <a:r>
              <a:rPr lang="ru-RU" sz="1400" b="1" dirty="0">
                <a:solidFill>
                  <a:srgbClr val="FF0000"/>
                </a:solidFill>
              </a:rPr>
              <a:t>проведение работ в охранной зоне ВЛ-110 </a:t>
            </a:r>
            <a:r>
              <a:rPr lang="ru-RU" sz="1400" b="1" dirty="0" err="1" smtClean="0">
                <a:solidFill>
                  <a:srgbClr val="FF0000"/>
                </a:solidFill>
              </a:rPr>
              <a:t>кВ.</a:t>
            </a:r>
            <a:endParaRPr lang="ru-RU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1400" b="1" dirty="0">
                <a:solidFill>
                  <a:srgbClr val="FF0000"/>
                </a:solidFill>
              </a:rPr>
              <a:t>пострадавшего к токоведущим частям, находящимся под напряжением, на расстояние менее недопустимого.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0" y="1772816"/>
            <a:ext cx="5020732" cy="36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4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2002" y="1484784"/>
            <a:ext cx="3697124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b="1" dirty="0" smtClean="0"/>
              <a:t>Двое </a:t>
            </a:r>
            <a:r>
              <a:rPr lang="ru-RU" sz="1200" b="1" dirty="0"/>
              <a:t>работников автопредприятия по заданию их руководителя перемещали строительные леса на колесах от одного корпуса предприятия к другому. Высота лесов составляет не менее 8 метров. При прикосновении лесов к нижнему проводу ВЛ-110 кВ двое работников были поражены электрической дугой. Находились в сознании, направлены в больницу.</a:t>
            </a:r>
            <a:endParaRPr lang="ru-RU" sz="1200" b="1" dirty="0" smtClean="0"/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1. Приближение </a:t>
            </a:r>
            <a:r>
              <a:rPr lang="ru-RU" sz="1400" b="1" dirty="0">
                <a:solidFill>
                  <a:srgbClr val="FF0000"/>
                </a:solidFill>
              </a:rPr>
              <a:t>пострадавшими строительных лесов к токоведущим частям КВЛ 110 кВ </a:t>
            </a:r>
            <a:r>
              <a:rPr lang="ru-RU" sz="1400" b="1" dirty="0" smtClean="0">
                <a:solidFill>
                  <a:srgbClr val="FF0000"/>
                </a:solidFill>
              </a:rPr>
              <a:t>находящимся </a:t>
            </a:r>
            <a:r>
              <a:rPr lang="ru-RU" sz="1400" b="1" dirty="0">
                <a:solidFill>
                  <a:srgbClr val="FF0000"/>
                </a:solidFill>
              </a:rPr>
              <a:t>под напряжением на расстояние менее допустимого.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</a:rPr>
              <a:t>2.	Действия сторонних лиц в охранной зоне ВЛ-110 кВ с нарушениями требований п. 8 Правил установления охранных зон объектов электросетевого хозяйства и особых условий использования земельных участков, расположенных в границах таких зон, утвержденных Постановлением Правительства РФ №160 от 24.02.2009.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4062190" cy="54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340768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dirty="0" smtClean="0"/>
              <a:t>Машинист </a:t>
            </a:r>
            <a:r>
              <a:rPr lang="ru-RU" sz="1300" dirty="0"/>
              <a:t>автокрана </a:t>
            </a:r>
            <a:r>
              <a:rPr lang="ru-RU" sz="1300" dirty="0" smtClean="0"/>
              <a:t>подрядной организации, проводя </a:t>
            </a:r>
            <a:r>
              <a:rPr lang="ru-RU" sz="1300" dirty="0"/>
              <a:t>операции по отцеплению крюка из транспортного положения в рабочее, выдвинул стрелу и приблизил ее на недопустимое расстояние к проводам ВЛ 10 кВ, находящимся под напряжением, что привело к поражению </a:t>
            </a:r>
            <a:r>
              <a:rPr lang="ru-RU" sz="1300" dirty="0" smtClean="0"/>
              <a:t>током </a:t>
            </a:r>
            <a:r>
              <a:rPr lang="ru-RU" sz="1300" dirty="0"/>
              <a:t>замыкания на землю рабочего (погиб на месте, касаясь крюка крана для отцепления). </a:t>
            </a:r>
            <a:r>
              <a:rPr lang="ru-RU" sz="1300" b="1" dirty="0"/>
              <a:t>Крановщик</a:t>
            </a:r>
            <a:r>
              <a:rPr lang="ru-RU" sz="1300" dirty="0"/>
              <a:t> при попытке покинуть кабину автокрана, </a:t>
            </a:r>
            <a:r>
              <a:rPr lang="ru-RU" sz="1300" b="1" dirty="0"/>
              <a:t>коснувшись ногой земли погиб на месте</a:t>
            </a:r>
            <a:r>
              <a:rPr lang="ru-RU" sz="1300" dirty="0"/>
              <a:t>. </a:t>
            </a:r>
            <a:r>
              <a:rPr lang="ru-RU" sz="1300" b="1" dirty="0"/>
              <a:t>Двое рабочих находившихся </a:t>
            </a:r>
            <a:r>
              <a:rPr lang="ru-RU" sz="1300" b="1" dirty="0" smtClean="0"/>
              <a:t>рядом </a:t>
            </a:r>
            <a:r>
              <a:rPr lang="ru-RU" sz="1300" dirty="0"/>
              <a:t>при попытке оказать первую помощь и прикоснувшись к пострадавшим или к корпусу автокрана, </a:t>
            </a:r>
            <a:r>
              <a:rPr lang="ru-RU" sz="1300" b="1" dirty="0"/>
              <a:t>попали под действие однофазного тока замыкания </a:t>
            </a:r>
            <a:r>
              <a:rPr lang="ru-RU" sz="1300" b="1" dirty="0" smtClean="0"/>
              <a:t>на землю.</a:t>
            </a:r>
            <a:endParaRPr lang="ru-RU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727714" cy="42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340768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Во время установки крана-манипулятора </a:t>
            </a:r>
            <a:r>
              <a:rPr lang="ru-RU" sz="1400" dirty="0" smtClean="0"/>
              <a:t>машинист подрядной организации, </a:t>
            </a:r>
            <a:r>
              <a:rPr lang="ru-RU" sz="1400" dirty="0"/>
              <a:t>приблизив стрелу к проводу ВЛ </a:t>
            </a:r>
            <a:r>
              <a:rPr lang="ru-RU" sz="1400" dirty="0" smtClean="0"/>
              <a:t>10кВ, </a:t>
            </a:r>
            <a:r>
              <a:rPr lang="ru-RU" sz="1400" dirty="0"/>
              <a:t>находящемуся под напряжением, на расстояние менее допустимого попал под напряжение и был смертельно травмирован электрическим током. </a:t>
            </a:r>
            <a:r>
              <a:rPr lang="ru-RU" sz="1400" dirty="0" smtClean="0"/>
              <a:t>Очевидец, </a:t>
            </a:r>
            <a:r>
              <a:rPr lang="ru-RU" sz="1400" dirty="0"/>
              <a:t>находившийся недалеко от места работ, оттащил пострадавшего на некоторое расстояние от крана-манипулятора и вызвал бригаду «скорой медицинской помощи», которая, прибыв, констатировала смерть пострадавшего</a:t>
            </a:r>
            <a:endParaRPr lang="ru-RU" sz="1300" b="1" dirty="0"/>
          </a:p>
        </p:txBody>
      </p:sp>
      <p:pic>
        <p:nvPicPr>
          <p:cNvPr id="7" name="Рисунок 6" descr="C:\Фото\ВЭС\2019\НС\DSCN184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33" r="1" b="14606"/>
          <a:stretch/>
        </p:blipFill>
        <p:spPr bwMode="auto">
          <a:xfrm>
            <a:off x="467544" y="1340768"/>
            <a:ext cx="542291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418385"/>
            <a:ext cx="265295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 smtClean="0"/>
              <a:t>При </a:t>
            </a:r>
            <a:r>
              <a:rPr lang="ru-RU" sz="1200" dirty="0"/>
              <a:t>производстве работ по укладке дорожных плит пострадавший, выполняя работу стропальщика, при касании машинистом стрелой крана-манипулятора нижнего левого провода ВЛ </a:t>
            </a:r>
            <a:r>
              <a:rPr lang="ru-RU" sz="1200" dirty="0" smtClean="0"/>
              <a:t>110кВ попал </a:t>
            </a:r>
            <a:r>
              <a:rPr lang="ru-RU" sz="1200" dirty="0"/>
              <a:t>под напряжение. </a:t>
            </a: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 smtClean="0"/>
              <a:t>Машинист </a:t>
            </a:r>
            <a:r>
              <a:rPr lang="ru-RU" sz="1200" dirty="0"/>
              <a:t>крана-манипулятора вызвал сотрудников полиции и бригаду «скорой медицинской помощи», которая по прибытии констатировала смерть пострадавшего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kotin.sk\Desktop\НС 2017-2018\Новая папка\Новая папка\0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56166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837526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dirty="0" smtClean="0"/>
              <a:t>Водитель </a:t>
            </a:r>
            <a:r>
              <a:rPr lang="ru-RU" sz="1200" dirty="0"/>
              <a:t>автомобиля КАМАЗ </a:t>
            </a:r>
            <a:r>
              <a:rPr lang="ru-RU" sz="1200" dirty="0" smtClean="0"/>
              <a:t>без </a:t>
            </a:r>
            <a:r>
              <a:rPr lang="ru-RU" sz="1200" dirty="0"/>
              <a:t>информирования работников </a:t>
            </a:r>
            <a:r>
              <a:rPr lang="ru-RU" sz="1200" dirty="0" smtClean="0"/>
              <a:t>электросетевой организации непосредственно </a:t>
            </a:r>
            <a:r>
              <a:rPr lang="ru-RU" sz="1200" dirty="0"/>
              <a:t>под проводами ВЛ производил выгрузку строительного мусора из кузова </a:t>
            </a:r>
            <a:r>
              <a:rPr lang="ru-RU" sz="1200" dirty="0" smtClean="0"/>
              <a:t>автомобиля, допустил </a:t>
            </a:r>
            <a:r>
              <a:rPr lang="ru-RU" sz="1200" dirty="0"/>
              <a:t>касание кузовом </a:t>
            </a:r>
            <a:r>
              <a:rPr lang="ru-RU" sz="1200" dirty="0" smtClean="0"/>
              <a:t>ВЛ 10кВ, находящейся под напряжением, </a:t>
            </a:r>
            <a:r>
              <a:rPr lang="ru-RU" sz="1200" dirty="0"/>
              <a:t>вследствие чего началось возгорание резиновых скатов колес. При попытке тушения колес огнетушителем произошло перекрытие электрической дуги по струе пены от корпуса автомашины на огнетушитель, который находился в руках </a:t>
            </a:r>
            <a:r>
              <a:rPr lang="ru-RU" sz="1200" dirty="0" smtClean="0"/>
              <a:t>водителя. Водитель погиб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Z:\ЦТН\Травматизм\НС\2019\Герзель посторонний\IMG-20190501-WA003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1" r="5162" b="6711"/>
          <a:stretch/>
        </p:blipFill>
        <p:spPr bwMode="auto">
          <a:xfrm>
            <a:off x="971600" y="2492896"/>
            <a:ext cx="6039485" cy="384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0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Производственный травматизм персонала сторонних организаций на объектах электросетевого комплекса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837526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/>
              <a:t>ООО </a:t>
            </a:r>
            <a:r>
              <a:rPr lang="ru-RU" sz="1200" b="1" dirty="0"/>
              <a:t>«</a:t>
            </a:r>
            <a:r>
              <a:rPr lang="ru-RU" sz="1200" b="1" dirty="0" err="1"/>
              <a:t>Союзмеханизация</a:t>
            </a:r>
            <a:r>
              <a:rPr lang="ru-RU" sz="1200" b="1" dirty="0"/>
              <a:t>» по договору субподряда с ООО «</a:t>
            </a:r>
            <a:r>
              <a:rPr lang="ru-RU" sz="1200" b="1" dirty="0" err="1"/>
              <a:t>Техноинжиниринг</a:t>
            </a:r>
            <a:r>
              <a:rPr lang="ru-RU" sz="1200" b="1" dirty="0"/>
              <a:t>» проводило реконструкцию ВЛ 0,4 кВ ПС «Слобода» При проведении разгрузочных работ в охранной зоне стрела крана коснулась проводов ВЛ 6 кВ, находящихся под напряжением. Водитель-оператор покинул кабину автомобиля, но прикоснулся к корпусу автомобиля и был смертельно поражён электрическим </a:t>
            </a:r>
            <a:r>
              <a:rPr lang="ru-RU" sz="1200" b="1" dirty="0" smtClean="0"/>
              <a:t>током.</a:t>
            </a:r>
          </a:p>
          <a:p>
            <a:pPr marL="0" indent="0" algn="just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145998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граничение полномочий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азграничение полномочи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граничение полномочий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граничение полномочий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6884</TotalTime>
  <Words>557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Разграничение полномочий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  <vt:lpstr>Производственный травматизм персонала сторонних организаций на объектах электросетевого комплекса</vt:lpstr>
    </vt:vector>
  </TitlesOfParts>
  <Company>МЭС Урала и Западний Сибири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Перераспределение функций. Блок управления персоналом</dc:title>
  <dc:creator>Eliseeva-VP@ural.fsk-ees.ru</dc:creator>
  <cp:lastModifiedBy>Весёлкин Алексей Андреевич</cp:lastModifiedBy>
  <cp:revision>381</cp:revision>
  <cp:lastPrinted>2013-03-27T04:32:40Z</cp:lastPrinted>
  <dcterms:created xsi:type="dcterms:W3CDTF">2012-01-24T04:17:49Z</dcterms:created>
  <dcterms:modified xsi:type="dcterms:W3CDTF">2019-08-22T07:06:35Z</dcterms:modified>
</cp:coreProperties>
</file>