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tags/tag4.xml" ContentType="application/vnd.openxmlformats-officedocument.presentationml.tags+xml"/>
  <Override PartName="/ppt/notesSlides/notesSlide2.xml" ContentType="application/vnd.openxmlformats-officedocument.presentationml.notesSlid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ags/tag7.xml" ContentType="application/vnd.openxmlformats-officedocument.presentationml.tags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3" r:id="rId1"/>
    <p:sldMasterId id="2147483745" r:id="rId2"/>
  </p:sldMasterIdLst>
  <p:notesMasterIdLst>
    <p:notesMasterId r:id="rId22"/>
  </p:notesMasterIdLst>
  <p:sldIdLst>
    <p:sldId id="541" r:id="rId3"/>
    <p:sldId id="511" r:id="rId4"/>
    <p:sldId id="510" r:id="rId5"/>
    <p:sldId id="515" r:id="rId6"/>
    <p:sldId id="529" r:id="rId7"/>
    <p:sldId id="520" r:id="rId8"/>
    <p:sldId id="522" r:id="rId9"/>
    <p:sldId id="536" r:id="rId10"/>
    <p:sldId id="533" r:id="rId11"/>
    <p:sldId id="534" r:id="rId12"/>
    <p:sldId id="535" r:id="rId13"/>
    <p:sldId id="537" r:id="rId14"/>
    <p:sldId id="509" r:id="rId15"/>
    <p:sldId id="542" r:id="rId16"/>
    <p:sldId id="519" r:id="rId17"/>
    <p:sldId id="524" r:id="rId18"/>
    <p:sldId id="538" r:id="rId19"/>
    <p:sldId id="521" r:id="rId20"/>
    <p:sldId id="539" r:id="rId21"/>
  </p:sldIdLst>
  <p:sldSz cx="9144000" cy="6858000" type="screen4x3"/>
  <p:notesSz cx="6858000" cy="9144000"/>
  <p:custDataLst>
    <p:tags r:id="rId23"/>
  </p:custDataLst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2A7"/>
    <a:srgbClr val="F26722"/>
    <a:srgbClr val="D8DCE5"/>
    <a:srgbClr val="49556E"/>
    <a:srgbClr val="FFCC99"/>
    <a:srgbClr val="921A1D"/>
    <a:srgbClr val="E62B25"/>
    <a:srgbClr val="2AF4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Средний стиль 1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8378" autoAdjust="0"/>
  </p:normalViewPr>
  <p:slideViewPr>
    <p:cSldViewPr>
      <p:cViewPr varScale="1">
        <p:scale>
          <a:sx n="58" d="100"/>
          <a:sy n="58" d="100"/>
        </p:scale>
        <p:origin x="775" y="3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gs" Target="tags/tag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E7DBE54-4E60-4264-945C-AA81ECC41C92}" type="datetimeFigureOut">
              <a:rPr lang="ru-RU"/>
              <a:pPr>
                <a:defRPr/>
              </a:pPr>
              <a:t>12.09.2019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E218B39-DA08-42A3-B380-CFE30780CB9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752081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0D5A718-0269-4C5D-9F09-4211D3C2BC3A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54710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D8EB330-21D8-4BCE-A65A-5747F01B7AD7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59565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030FF83-6D61-4A59-BFF4-EE960F889C69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75696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17D0C71-EE79-48A0-8EAA-72C125EDA0DF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03122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0CB50CA-0FC9-4DB0-BAD8-F5FF6965FE8E}" type="slidenum">
              <a:rPr lang="ru-RU" smtClean="0"/>
              <a:pPr>
                <a:defRPr/>
              </a:pPr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99798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E94C147-0E7B-4D09-9FB1-FA24EB2BED13}" type="slidenum">
              <a:rPr lang="ru-RU" smtClean="0"/>
              <a:pPr>
                <a:defRPr/>
              </a:pPr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57327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E407EA1-0BF8-4E91-B8F1-C971203D2F1D}" type="slidenum">
              <a:rPr lang="ru-RU" smtClean="0"/>
              <a:pPr>
                <a:defRPr/>
              </a:pPr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837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4530"/>
            <a:ext cx="6858000" cy="2387600"/>
          </a:xfrm>
        </p:spPr>
        <p:txBody>
          <a:bodyPr anchor="b">
            <a:normAutofit/>
          </a:bodyPr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42A971-44FD-4FFE-9AEC-7AAF18D9CD41}" type="datetime1">
              <a:rPr lang="ru-RU"/>
              <a:pPr>
                <a:defRPr/>
              </a:pPr>
              <a:t>12.09.2019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      Российская академия народного хозяйства и государственной службы при  Президенте Российской Федерации.   Выпускной квалификационный проект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E04472-4755-409F-A6F1-5E445D29A54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0ABB77-C545-4188-9260-46AE932B0677}" type="datetime1">
              <a:rPr lang="ru-RU"/>
              <a:pPr>
                <a:defRPr/>
              </a:pPr>
              <a:t>12.09.2019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      Российская академия народного хозяйства и государственной службы при  Президенте Российской Федерации.   Выпускной квалификационный проект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6939F4-C92D-4516-AD36-0FEFDA24ED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0362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0363"/>
            <a:ext cx="5800725" cy="581183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64E823-739C-45C6-901D-86A80283E17B}" type="datetime1">
              <a:rPr lang="ru-RU"/>
              <a:pPr>
                <a:defRPr/>
              </a:pPr>
              <a:t>12.09.2019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      Российская академия народного хозяйства и государственной службы при  Президенте Российской Федерации.   Выпускной квалификационный проект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15719-C820-4CE7-9BBA-FAAEA169EE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4" y="6400800"/>
            <a:ext cx="9141619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6000" spc="-38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1800" cap="all" spc="150" baseline="0">
                <a:solidFill>
                  <a:schemeClr val="tx2"/>
                </a:solidFill>
                <a:latin typeface="+mj-lt"/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2" y="6334317"/>
            <a:ext cx="9144001" cy="659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0936450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99347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4" y="6400800"/>
            <a:ext cx="9141619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6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150" baseline="0">
                <a:solidFill>
                  <a:schemeClr val="tx2"/>
                </a:solidFill>
                <a:latin typeface="+mj-lt"/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2" y="6334317"/>
            <a:ext cx="9144001" cy="659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029976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5"/>
            <a:ext cx="370332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12.09.2019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17139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3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500" b="0" cap="all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5"/>
            <a:ext cx="3703320" cy="3378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3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500" b="0" cap="all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5"/>
            <a:ext cx="3703320" cy="3378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12.09.2019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9237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12.09.2019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022560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4" y="6400800"/>
            <a:ext cx="9141619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4" y="6334316"/>
            <a:ext cx="9141619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12.09.2019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146103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5" y="0"/>
            <a:ext cx="3038093" cy="6858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27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1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125">
                <a:solidFill>
                  <a:srgbClr val="FFFFFF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6" y="6459787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5B106E36-FD25-4E2D-B0AA-010F637433A0}" type="datetimeFigureOut">
              <a:rPr lang="ru-RU" smtClean="0"/>
              <a:pPr/>
              <a:t>12.09.2019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7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>
              <a:solidFill>
                <a:srgbClr val="45455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>
                <a:solidFill>
                  <a:srgbClr val="454551"/>
                </a:solidFill>
              </a:rPr>
              <a:pPr/>
              <a:t>‹#›</a:t>
            </a:fld>
            <a:endParaRPr lang="ru-RU">
              <a:solidFill>
                <a:srgbClr val="45455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7266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3D8776-8610-4AF3-855E-30888A7C2FE2}" type="datetime1">
              <a:rPr lang="ru-RU"/>
              <a:pPr>
                <a:defRPr/>
              </a:pPr>
              <a:t>12.09.2019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      Российская академия народного хозяйства и государственной службы при  Президенте Российской Федерации.   Выпускной квалификационный проект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280814-0EA2-4F56-B8A3-4682D0DCB02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" y="4953000"/>
            <a:ext cx="9141619" cy="1905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4" y="4915076"/>
            <a:ext cx="9141619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5234" cy="822960"/>
          </a:xfrm>
        </p:spPr>
        <p:txBody>
          <a:bodyPr tIns="0" bIns="0" anchor="b">
            <a:noAutofit/>
          </a:bodyPr>
          <a:lstStyle>
            <a:lvl1pPr>
              <a:defRPr sz="27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4" y="1"/>
            <a:ext cx="9143989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450"/>
              </a:spcAft>
              <a:buNone/>
              <a:defRPr sz="1125">
                <a:solidFill>
                  <a:srgbClr val="FFFFFF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12.09.2019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561922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066999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4" y="6400800"/>
            <a:ext cx="9141619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4" y="6334316"/>
            <a:ext cx="9143989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412301"/>
            <a:ext cx="1971675" cy="5759899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2" y="412301"/>
            <a:ext cx="5800725" cy="5759899"/>
          </a:xfrm>
        </p:spPr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992732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8FB4A-6E92-4BF6-A0FE-257599E535E0}" type="datetime1">
              <a:rPr lang="ru-RU" smtClean="0"/>
              <a:pPr/>
              <a:t>12.09.2019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1"/>
          <p:cNvSpPr txBox="1">
            <a:spLocks/>
          </p:cNvSpPr>
          <p:nvPr userDrawn="1"/>
        </p:nvSpPr>
        <p:spPr>
          <a:xfrm>
            <a:off x="457200" y="-1825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ru-RU" sz="3600" b="1" dirty="0">
                <a:solidFill>
                  <a:srgbClr val="454551"/>
                </a:solidFill>
              </a:rPr>
              <a:t>ОБРАЗЕЦ</a:t>
            </a:r>
            <a:r>
              <a:rPr lang="ru-RU" sz="3600" dirty="0">
                <a:solidFill>
                  <a:srgbClr val="454551"/>
                </a:solidFill>
              </a:rPr>
              <a:t> ЗАГОЛОВКА</a:t>
            </a: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36512" y="1042426"/>
            <a:ext cx="9144000" cy="82319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5000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471108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E697A-6466-48D9-B395-228938308854}" type="datetime1">
              <a:rPr lang="ru-RU" smtClean="0"/>
              <a:pPr/>
              <a:t>12.09.2019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1"/>
          <p:cNvSpPr txBox="1">
            <a:spLocks/>
          </p:cNvSpPr>
          <p:nvPr userDrawn="1"/>
        </p:nvSpPr>
        <p:spPr>
          <a:xfrm>
            <a:off x="457200" y="-1825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ru-RU" sz="3600" dirty="0">
                <a:solidFill>
                  <a:srgbClr val="454551"/>
                </a:solidFill>
              </a:rPr>
              <a:t>ОБРАЗЕЦ ЗАГОЛОВКА</a:t>
            </a: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36512" y="1042426"/>
            <a:ext cx="9144000" cy="82319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5000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90993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FC64B-F96C-4164-B383-C5988C25EBC1}" type="datetime1">
              <a:rPr lang="ru-RU" smtClean="0"/>
              <a:pPr/>
              <a:t>12.09.2019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1"/>
          <p:cNvSpPr txBox="1">
            <a:spLocks/>
          </p:cNvSpPr>
          <p:nvPr userDrawn="1"/>
        </p:nvSpPr>
        <p:spPr>
          <a:xfrm>
            <a:off x="457200" y="-1825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ru-RU" sz="3600" b="1" dirty="0">
                <a:solidFill>
                  <a:srgbClr val="454551"/>
                </a:solidFill>
              </a:rPr>
              <a:t>ОБРАЗЕЦ</a:t>
            </a:r>
            <a:r>
              <a:rPr lang="ru-RU" sz="3600" dirty="0">
                <a:solidFill>
                  <a:srgbClr val="454551"/>
                </a:solidFill>
              </a:rPr>
              <a:t> ЗАГОЛОВКА</a:t>
            </a:r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36512" y="1042426"/>
            <a:ext cx="9144000" cy="82319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5000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507224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14D25-00E7-47DF-89B0-8045CE772927}" type="datetime1">
              <a:rPr lang="ru-RU" smtClean="0"/>
              <a:pPr/>
              <a:t>12.09.2019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1"/>
          <p:cNvSpPr txBox="1">
            <a:spLocks/>
          </p:cNvSpPr>
          <p:nvPr userDrawn="1"/>
        </p:nvSpPr>
        <p:spPr>
          <a:xfrm>
            <a:off x="457200" y="-1825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ru-RU" sz="3600" b="1" dirty="0">
                <a:solidFill>
                  <a:srgbClr val="454551"/>
                </a:solidFill>
              </a:rPr>
              <a:t>ОБРАЗЕЦ</a:t>
            </a:r>
            <a:r>
              <a:rPr lang="ru-RU" sz="3600" dirty="0">
                <a:solidFill>
                  <a:srgbClr val="454551"/>
                </a:solidFill>
              </a:rPr>
              <a:t> ЗАГОЛОВКА</a:t>
            </a: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36512" y="1042426"/>
            <a:ext cx="9144000" cy="82319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5000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0401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12423"/>
            <a:ext cx="7886700" cy="2851208"/>
          </a:xfrm>
        </p:spPr>
        <p:txBody>
          <a:bodyPr anchor="b">
            <a:normAutofit/>
          </a:bodyPr>
          <a:lstStyle>
            <a:lvl1pPr>
              <a:defRPr sz="45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52634"/>
            <a:ext cx="7886700" cy="1500187"/>
          </a:xfrm>
        </p:spPr>
        <p:txBody>
          <a:bodyPr anchor="t"/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3DC3E7-F719-4DBA-8819-45D83E27F784}" type="datetime1">
              <a:rPr lang="ru-RU"/>
              <a:pPr>
                <a:defRPr/>
              </a:pPr>
              <a:t>12.09.2019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      Российская академия народного хозяйства и государственной службы при  Президенте Российской Федерации.   Выпускной квалификационный проект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18B40F-1425-4820-AFCB-33F7FD1DD48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3845" y="1828801"/>
            <a:ext cx="3886200" cy="435133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8801"/>
            <a:ext cx="3886200" cy="435133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441D29-4020-4A73-868E-0F68FD49A20A}" type="datetime1">
              <a:rPr lang="ru-RU"/>
              <a:pPr>
                <a:defRPr/>
              </a:pPr>
              <a:t>12.09.2019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      Российская академия народного хозяйства и государственной службы при  Президенте Российской Федерации.   Выпускной квалификационный проект 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EA188E-F65E-46E8-952C-F1F1FA15A6A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681851"/>
            <a:ext cx="3867150" cy="825699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45" y="2507551"/>
            <a:ext cx="3867150" cy="36805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851"/>
            <a:ext cx="38862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7551"/>
            <a:ext cx="3886201" cy="36805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AF5AD3-9E52-44F2-BE01-C07249B910D3}" type="datetime1">
              <a:rPr lang="ru-RU"/>
              <a:pPr>
                <a:defRPr/>
              </a:pPr>
              <a:t>12.09.2019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      Российская академия народного хозяйства и государственной службы при  Президенте Российской Федерации.   Выпускной квалификационный проект 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A42D1C-D1BA-4FDF-9060-7FFB001A95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FFC812-0813-45E3-ADD4-3E082D113AD6}" type="datetime1">
              <a:rPr lang="ru-RU"/>
              <a:pPr>
                <a:defRPr/>
              </a:pPr>
              <a:t>12.09.2019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      Российская академия народного хозяйства и государственной службы при  Президенте Российской Федерации.   Выпускной квалификационный проект 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0DFEAD-38AF-429D-B993-6F7F1D41FC0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8BFC68-18D9-45E3-9E3C-A1010C046283}" type="datetime1">
              <a:rPr lang="ru-RU"/>
              <a:pPr>
                <a:defRPr/>
              </a:pPr>
              <a:t>12.09.2019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      Российская академия народного хозяйства и государственной службы при  Президенте Российской Федерации.   Выпускной квалификационный проект 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CEAF8D-A0CE-4041-B670-A8F433F5A9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948940" cy="1600197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399"/>
            <a:ext cx="2948940" cy="3810001"/>
          </a:xfrm>
        </p:spPr>
        <p:txBody>
          <a:bodyPr/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9CD715-4503-47B7-8B66-9155359763FE}" type="datetime1">
              <a:rPr lang="ru-RU"/>
              <a:pPr>
                <a:defRPr/>
              </a:pPr>
              <a:t>12.09.2019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      Российская академия народного хозяйства и государственной службы при  Президенте Российской Федерации.   Выпускной квалификационный проект 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F4BD34-A812-4CB2-9BE0-CDD51F4648E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0"/>
            <a:ext cx="2948940" cy="1600200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ru-RU" noProof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400"/>
            <a:ext cx="2948940" cy="3810000"/>
          </a:xfrm>
        </p:spPr>
        <p:txBody>
          <a:bodyPr/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313243-CBA4-4677-8888-193DF9DD9764}" type="datetime1">
              <a:rPr lang="ru-RU"/>
              <a:pPr>
                <a:defRPr/>
              </a:pPr>
              <a:t>12.09.2019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      Российская академия народного хозяйства и государственной службы при  Президенте Российской Федерации.   Выпускной квалификационный проект 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448012-B482-43DB-B7F4-FAD438313F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33413" y="365125"/>
            <a:ext cx="78867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413" y="1828800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 smtClean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fld id="{9DDF28B6-7EE8-4BA6-AE36-D3B7BD4E1312}" type="datetime1">
              <a:rPr lang="ru-RU"/>
              <a:pPr>
                <a:defRPr/>
              </a:pPr>
              <a:t>12.09.2019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r>
              <a:rPr lang="ru-RU"/>
              <a:t>      Российская академия народного хозяйства и государственной службы при  Президенте Российской Федерации.   Выпускной квалификационный проект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62713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0395244-B05C-4AB6-8916-D6F93A596A7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3" r:id="rId2"/>
    <p:sldLayoutId id="2147483742" r:id="rId3"/>
    <p:sldLayoutId id="2147483741" r:id="rId4"/>
    <p:sldLayoutId id="2147483740" r:id="rId5"/>
    <p:sldLayoutId id="2147483739" r:id="rId6"/>
    <p:sldLayoutId id="2147483738" r:id="rId7"/>
    <p:sldLayoutId id="2147483737" r:id="rId8"/>
    <p:sldLayoutId id="2147483736" r:id="rId9"/>
    <p:sldLayoutId id="2147483735" r:id="rId10"/>
    <p:sldLayoutId id="2147483734" r:id="rId11"/>
  </p:sldLayoutIdLst>
  <p:hf hdr="0" dt="0"/>
  <p:txStyles>
    <p:titleStyle>
      <a:lvl1pPr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2pPr>
      <a:lvl3pPr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3pPr>
      <a:lvl4pPr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4pPr>
      <a:lvl5pPr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9pPr>
    </p:titleStyle>
    <p:bodyStyle>
      <a:lvl1pPr marL="171450" indent="-171450" algn="l" defTabSz="685800" rtl="0" fontAlgn="base">
        <a:lnSpc>
          <a:spcPct val="90000"/>
        </a:lnSpc>
        <a:spcBef>
          <a:spcPts val="750"/>
        </a:spcBef>
        <a:spcAft>
          <a:spcPct val="0"/>
        </a:spcAft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fontAlgn="base">
        <a:lnSpc>
          <a:spcPct val="90000"/>
        </a:lnSpc>
        <a:spcBef>
          <a:spcPts val="375"/>
        </a:spcBef>
        <a:spcAft>
          <a:spcPct val="0"/>
        </a:spcAft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fontAlgn="base">
        <a:lnSpc>
          <a:spcPct val="90000"/>
        </a:lnSpc>
        <a:spcBef>
          <a:spcPts val="375"/>
        </a:spcBef>
        <a:spcAft>
          <a:spcPct val="0"/>
        </a:spcAft>
        <a:buFont typeface="Wingdings 2" pitchFamily="18" charset="2"/>
        <a:buChar char="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fontAlgn="base">
        <a:lnSpc>
          <a:spcPct val="90000"/>
        </a:lnSpc>
        <a:spcBef>
          <a:spcPts val="375"/>
        </a:spcBef>
        <a:spcAft>
          <a:spcPct val="0"/>
        </a:spcAft>
        <a:buFont typeface="Wingdings 2" pitchFamily="18" charset="2"/>
        <a:buChar char="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fontAlgn="base">
        <a:lnSpc>
          <a:spcPct val="90000"/>
        </a:lnSpc>
        <a:spcBef>
          <a:spcPts val="375"/>
        </a:spcBef>
        <a:spcAft>
          <a:spcPct val="0"/>
        </a:spcAft>
        <a:buFont typeface="Wingdings 2" pitchFamily="18" charset="2"/>
        <a:buChar char="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  <a:alpha val="3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" y="6400800"/>
            <a:ext cx="9144001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2" y="6334317"/>
            <a:ext cx="9144001" cy="659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5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3" y="6459787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rgbClr val="FFFFFF"/>
                </a:solidFill>
              </a:defRPr>
            </a:lvl1pPr>
          </a:lstStyle>
          <a:p>
            <a:pPr defTabSz="342900" fontAlgn="auto">
              <a:spcBef>
                <a:spcPts val="0"/>
              </a:spcBef>
              <a:spcAft>
                <a:spcPts val="0"/>
              </a:spcAft>
            </a:pPr>
            <a:fld id="{5B106E36-FD25-4E2D-B0AA-010F637433A0}" type="datetimeFigureOut">
              <a:rPr lang="ru-RU" smtClean="0">
                <a:latin typeface="Calibri" panose="020F0502020204030204"/>
                <a:cs typeface="+mn-cs"/>
              </a:rPr>
              <a:pPr defTabSz="342900" fontAlgn="auto">
                <a:spcBef>
                  <a:spcPts val="0"/>
                </a:spcBef>
                <a:spcAft>
                  <a:spcPts val="0"/>
                </a:spcAft>
              </a:pPr>
              <a:t>12.09.2019</a:t>
            </a:fld>
            <a:endParaRPr lang="ru-RU">
              <a:latin typeface="Calibri" panose="020F0502020204030204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41" y="6459787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 cap="all" baseline="0">
                <a:solidFill>
                  <a:srgbClr val="FFFFFF"/>
                </a:solidFill>
              </a:defRPr>
            </a:lvl1pPr>
          </a:lstStyle>
          <a:p>
            <a:pPr defTabSz="342900" fontAlgn="auto">
              <a:spcBef>
                <a:spcPts val="0"/>
              </a:spcBef>
              <a:spcAft>
                <a:spcPts val="0"/>
              </a:spcAft>
            </a:pPr>
            <a:endParaRPr lang="ru-RU">
              <a:latin typeface="Calibri" panose="020F0502020204030204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6" y="6459787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88">
                <a:solidFill>
                  <a:srgbClr val="FFFFFF"/>
                </a:solidFill>
              </a:defRPr>
            </a:lvl1pPr>
          </a:lstStyle>
          <a:p>
            <a:pPr defTabSz="342900" fontAlgn="auto">
              <a:spcBef>
                <a:spcPts val="0"/>
              </a:spcBef>
              <a:spcAft>
                <a:spcPts val="0"/>
              </a:spcAft>
            </a:pPr>
            <a:fld id="{725C68B6-61C2-468F-89AB-4B9F7531AA68}" type="slidenum">
              <a:rPr lang="ru-RU" smtClean="0">
                <a:latin typeface="Calibri" panose="020F0502020204030204"/>
                <a:cs typeface="+mn-cs"/>
              </a:rPr>
              <a:pPr defTabSz="342900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>
              <a:latin typeface="Calibri" panose="020F0502020204030204"/>
              <a:cs typeface="+mn-cs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1536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51" r:id="rId6"/>
    <p:sldLayoutId id="2147483752" r:id="rId7"/>
    <p:sldLayoutId id="2147483753" r:id="rId8"/>
    <p:sldLayoutId id="2147483754" r:id="rId9"/>
    <p:sldLayoutId id="2147483755" r:id="rId10"/>
    <p:sldLayoutId id="2147483756" r:id="rId11"/>
    <p:sldLayoutId id="2147483757" r:id="rId12"/>
    <p:sldLayoutId id="2147483758" r:id="rId13"/>
    <p:sldLayoutId id="2147483759" r:id="rId14"/>
    <p:sldLayoutId id="2147483760" r:id="rId15"/>
  </p:sldLayoutIdLst>
  <p:txStyles>
    <p:titleStyle>
      <a:lvl1pPr algn="l" defTabSz="685800" rtl="0" eaLnBrk="1" latinLnBrk="0" hangingPunct="1">
        <a:lnSpc>
          <a:spcPct val="85000"/>
        </a:lnSpc>
        <a:spcBef>
          <a:spcPct val="0"/>
        </a:spcBef>
        <a:buNone/>
        <a:defRPr sz="3600" kern="1200" spc="-38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68580" indent="-68580" algn="l" defTabSz="685800" rtl="0" eaLnBrk="1" latinLnBrk="0" hangingPunct="1">
        <a:lnSpc>
          <a:spcPct val="90000"/>
        </a:lnSpc>
        <a:spcBef>
          <a:spcPts val="900"/>
        </a:spcBef>
        <a:spcAft>
          <a:spcPts val="15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5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28803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42519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56235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69951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8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9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1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2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7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0"/>
          <p:cNvSpPr>
            <a:spLocks noGrp="1"/>
          </p:cNvSpPr>
          <p:nvPr>
            <p:ph type="title"/>
          </p:nvPr>
        </p:nvSpPr>
        <p:spPr>
          <a:xfrm>
            <a:off x="1043608" y="2996952"/>
            <a:ext cx="7543800" cy="1088068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Основные разделы проекта</a:t>
            </a:r>
            <a:endParaRPr lang="ru-RU" b="1" dirty="0">
              <a:solidFill>
                <a:srgbClr val="C00000"/>
              </a:solidFill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706453F2-73F5-4792-BC7E-21C86376E7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8424" y="6381328"/>
            <a:ext cx="667431" cy="373458"/>
          </a:xfrm>
          <a:prstGeom prst="rect">
            <a:avLst/>
          </a:prstGeom>
        </p:spPr>
      </p:pic>
      <p:sp>
        <p:nvSpPr>
          <p:cNvPr id="5" name="Заголовок 1">
            <a:extLst>
              <a:ext uri="{FF2B5EF4-FFF2-40B4-BE49-F238E27FC236}">
                <a16:creationId xmlns="" xmlns:a16="http://schemas.microsoft.com/office/drawing/2014/main" id="{6B93FE90-079F-4367-B42E-846F1583A2DD}"/>
              </a:ext>
            </a:extLst>
          </p:cNvPr>
          <p:cNvSpPr txBox="1">
            <a:spLocks/>
          </p:cNvSpPr>
          <p:nvPr/>
        </p:nvSpPr>
        <p:spPr>
          <a:xfrm>
            <a:off x="33355" y="620688"/>
            <a:ext cx="4393270" cy="1080120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4">
                <a:lumMod val="50000"/>
              </a:schemeClr>
            </a:solidFill>
          </a:ln>
        </p:spPr>
        <p:txBody>
          <a:bodyPr vert="horz" lIns="137160" tIns="137160" rIns="137160" bIns="137160" rtlCol="0" anchor="ctr">
            <a:normAutofit fontScale="25000" lnSpcReduction="20000"/>
          </a:bodyPr>
          <a:lstStyle>
            <a:lvl1pPr algn="l" defTabSz="6858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3600" kern="1200" spc="-38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lnSpc>
                <a:spcPct val="120000"/>
              </a:lnSpc>
              <a:spcAft>
                <a:spcPts val="0"/>
              </a:spcAft>
            </a:pPr>
            <a:r>
              <a:rPr lang="ru-RU" sz="825" i="1" cap="all" spc="150" dirty="0">
                <a:solidFill>
                  <a:srgbClr val="262626"/>
                </a:solidFill>
              </a:rPr>
              <a:t>    </a:t>
            </a:r>
            <a:r>
              <a:rPr lang="en-US" sz="825" i="1" cap="all" spc="150" dirty="0">
                <a:solidFill>
                  <a:srgbClr val="262626"/>
                </a:solidFill>
              </a:rPr>
              <a:t/>
            </a:r>
            <a:br>
              <a:rPr lang="en-US" sz="825" i="1" cap="all" spc="150" dirty="0">
                <a:solidFill>
                  <a:srgbClr val="262626"/>
                </a:solidFill>
              </a:rPr>
            </a:br>
            <a:r>
              <a:rPr lang="ru-RU" sz="1700" i="1" cap="all" spc="150" dirty="0">
                <a:solidFill>
                  <a:srgbClr val="4775E7">
                    <a:lumMod val="75000"/>
                  </a:srgbClr>
                </a:solidFill>
              </a:rPr>
              <a:t>                                                       </a:t>
            </a:r>
            <a:r>
              <a:rPr lang="ru-RU" sz="4800" b="1" cap="all" spc="150" dirty="0">
                <a:solidFill>
                  <a:srgbClr val="4775E7">
                    <a:lumMod val="75000"/>
                  </a:srgbClr>
                </a:solidFill>
              </a:rPr>
              <a:t> </a:t>
            </a:r>
            <a:r>
              <a:rPr lang="en-US" sz="4800" b="1" cap="all" spc="150" dirty="0">
                <a:solidFill>
                  <a:srgbClr val="4775E7">
                    <a:lumMod val="75000"/>
                  </a:srgbClr>
                </a:solidFill>
              </a:rPr>
              <a:t>N-</a:t>
            </a:r>
            <a:r>
              <a:rPr lang="en-US" sz="3300" b="1" cap="all" spc="0" dirty="0">
                <a:solidFill>
                  <a:srgbClr val="4775E7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Научные основания</a:t>
            </a:r>
            <a:endParaRPr lang="ru-RU" sz="3300" b="1" cap="all" spc="0" dirty="0">
              <a:solidFill>
                <a:srgbClr val="4775E7">
                  <a:lumMod val="75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</a:pPr>
            <a:r>
              <a:rPr lang="en-US" sz="3300" b="1" cap="all" spc="0" dirty="0">
                <a:solidFill>
                  <a:srgbClr val="4775E7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300" b="1" cap="all" spc="0" dirty="0">
                <a:solidFill>
                  <a:srgbClr val="4775E7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300" b="1" cap="all" spc="0" dirty="0">
                <a:solidFill>
                  <a:srgbClr val="4775E7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</a:t>
            </a:r>
            <a:r>
              <a:rPr lang="en-US" sz="4800" b="1" cap="all" spc="150" dirty="0">
                <a:solidFill>
                  <a:srgbClr val="4775E7">
                    <a:lumMod val="75000"/>
                  </a:srgbClr>
                </a:solidFill>
              </a:rPr>
              <a:t>P-</a:t>
            </a:r>
            <a:r>
              <a:rPr lang="en-US" sz="3300" b="1" cap="all" spc="0" dirty="0">
                <a:solidFill>
                  <a:srgbClr val="4775E7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Прогрессивное мышление</a:t>
            </a:r>
            <a:endParaRPr lang="ru-RU" sz="3300" b="1" cap="all" spc="0" dirty="0">
              <a:solidFill>
                <a:srgbClr val="4775E7">
                  <a:lumMod val="75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</a:pPr>
            <a:r>
              <a:rPr lang="en-US" sz="3300" b="1" cap="all" spc="0" dirty="0">
                <a:solidFill>
                  <a:srgbClr val="4775E7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300" b="1" cap="all" spc="0" dirty="0">
                <a:solidFill>
                  <a:srgbClr val="4775E7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300" b="1" cap="all" spc="0" dirty="0">
                <a:solidFill>
                  <a:srgbClr val="4775E7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</a:t>
            </a:r>
            <a:r>
              <a:rPr lang="en-US" sz="3300" b="1" cap="all" spc="0" dirty="0">
                <a:solidFill>
                  <a:srgbClr val="4775E7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cap="all" spc="150" dirty="0">
                <a:solidFill>
                  <a:srgbClr val="4775E7">
                    <a:lumMod val="75000"/>
                  </a:srgbClr>
                </a:solidFill>
              </a:rPr>
              <a:t>D-</a:t>
            </a:r>
            <a:r>
              <a:rPr lang="en-US" sz="3300" b="1" cap="all" spc="0" dirty="0">
                <a:solidFill>
                  <a:srgbClr val="4775E7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Дивергентн</a:t>
            </a:r>
            <a:r>
              <a:rPr lang="ru-RU" sz="3300" b="1" cap="all" spc="0" dirty="0">
                <a:solidFill>
                  <a:srgbClr val="4775E7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ая продуктивность</a:t>
            </a:r>
            <a:r>
              <a:rPr lang="en-US" sz="3300" cap="all" spc="0" dirty="0">
                <a:solidFill>
                  <a:srgbClr val="370A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300" cap="all" spc="0" dirty="0">
                <a:solidFill>
                  <a:srgbClr val="370AC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cap="all" spc="0" dirty="0">
              <a:solidFill>
                <a:srgbClr val="370AC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="" xmlns:a16="http://schemas.microsoft.com/office/drawing/2014/main" id="{706453F2-73F5-4792-BC7E-21C86376E7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20688"/>
            <a:ext cx="1713510" cy="108012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467881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Номер слайда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E405BA8-DDC9-444D-8D36-D58778BA4061}" type="slidenum">
              <a:rPr lang="ru-RU" sz="12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10</a:t>
            </a:fld>
            <a:endParaRPr lang="ru-RU" sz="12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7325682"/>
              </p:ext>
            </p:extLst>
          </p:nvPr>
        </p:nvGraphicFramePr>
        <p:xfrm>
          <a:off x="179388" y="657225"/>
          <a:ext cx="8533953" cy="5507975"/>
        </p:xfrm>
        <a:graphic>
          <a:graphicData uri="http://schemas.openxmlformats.org/drawingml/2006/table">
            <a:tbl>
              <a:tblPr firstRow="1" bandRow="1"/>
              <a:tblGrid>
                <a:gridCol w="178806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74588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5507975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9pPr>
                    </a:lstStyle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Задача 2</a:t>
                      </a:r>
                    </a:p>
                    <a:p>
                      <a:endParaRPr lang="ru-RU" sz="1800" b="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2A7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9pPr>
                    </a:lstStyle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400" b="0" dirty="0">
                        <a:solidFill>
                          <a:srgbClr val="49556E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Номер слайда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B8D0B79-E7CB-4421-A08E-4353023D1062}" type="slidenum">
              <a:rPr lang="ru-RU" sz="12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11</a:t>
            </a:fld>
            <a:endParaRPr lang="ru-RU" sz="12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1326002"/>
              </p:ext>
            </p:extLst>
          </p:nvPr>
        </p:nvGraphicFramePr>
        <p:xfrm>
          <a:off x="179388" y="657225"/>
          <a:ext cx="8533953" cy="5507975"/>
        </p:xfrm>
        <a:graphic>
          <a:graphicData uri="http://schemas.openxmlformats.org/drawingml/2006/table">
            <a:tbl>
              <a:tblPr firstRow="1" bandRow="1"/>
              <a:tblGrid>
                <a:gridCol w="178806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74588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5507975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9pPr>
                    </a:lstStyle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Задача 3</a:t>
                      </a:r>
                    </a:p>
                    <a:p>
                      <a:endParaRPr lang="ru-RU" sz="1800" b="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2A7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9pPr>
                    </a:lstStyle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4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Заголовок 1"/>
          <p:cNvSpPr>
            <a:spLocks noGrp="1"/>
          </p:cNvSpPr>
          <p:nvPr>
            <p:ph type="title"/>
          </p:nvPr>
        </p:nvSpPr>
        <p:spPr>
          <a:xfrm>
            <a:off x="250825" y="312738"/>
            <a:ext cx="7886700" cy="615950"/>
          </a:xfrm>
        </p:spPr>
        <p:txBody>
          <a:bodyPr/>
          <a:lstStyle/>
          <a:p>
            <a:r>
              <a:rPr lang="ru-RU" b="1" smtClean="0"/>
              <a:t>ВНИМАНИЕ!</a:t>
            </a:r>
          </a:p>
        </p:txBody>
      </p:sp>
      <p:sp>
        <p:nvSpPr>
          <p:cNvPr id="5" name="Номер слайда 4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CA4FED-9913-493D-803D-3C2478E28EE6}" type="slidenum">
              <a:rPr lang="ru-RU"/>
              <a:pPr>
                <a:defRPr/>
              </a:pPr>
              <a:t>12</a:t>
            </a:fld>
            <a:endParaRPr lang="ru-RU"/>
          </a:p>
        </p:txBody>
      </p:sp>
      <p:sp>
        <p:nvSpPr>
          <p:cNvPr id="30723" name="Заголовок 5"/>
          <p:cNvSpPr txBox="1">
            <a:spLocks/>
          </p:cNvSpPr>
          <p:nvPr/>
        </p:nvSpPr>
        <p:spPr bwMode="auto">
          <a:xfrm>
            <a:off x="107950" y="928688"/>
            <a:ext cx="8945563" cy="530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defTabSz="1006475">
              <a:lnSpc>
                <a:spcPct val="90000"/>
              </a:lnSpc>
            </a:pPr>
            <a:r>
              <a:rPr lang="ru-RU" sz="2000" b="1" dirty="0">
                <a:solidFill>
                  <a:srgbClr val="921A1D"/>
                </a:solidFill>
                <a:latin typeface="Times New Roman" pitchFamily="18" charset="0"/>
                <a:cs typeface="Times New Roman" pitchFamily="18" charset="0"/>
              </a:rPr>
              <a:t>ДАЛЕЕ В СЛАЙДЕ «Результаты проекта» НАДО ОПИСАТЬ НЕСКОЛЬКО ОСНОВНЫХ «ПРОДУКТОВ ПРОЕКТА»</a:t>
            </a:r>
            <a:r>
              <a:rPr lang="ru-RU" sz="2000" dirty="0">
                <a:solidFill>
                  <a:srgbClr val="921A1D"/>
                </a:solidFill>
                <a:latin typeface="Times New Roman" pitchFamily="18" charset="0"/>
                <a:cs typeface="Times New Roman" pitchFamily="18" charset="0"/>
              </a:rPr>
              <a:t>, которые получаются при решении </a:t>
            </a:r>
            <a:r>
              <a:rPr lang="ru-RU" sz="2000" b="1" dirty="0">
                <a:solidFill>
                  <a:srgbClr val="921A1D"/>
                </a:solidFill>
                <a:latin typeface="Times New Roman" pitchFamily="18" charset="0"/>
                <a:cs typeface="Times New Roman" pitchFamily="18" charset="0"/>
              </a:rPr>
              <a:t>задач </a:t>
            </a:r>
            <a:r>
              <a:rPr lang="ru-RU" sz="2000" dirty="0">
                <a:solidFill>
                  <a:srgbClr val="921A1D"/>
                </a:solidFill>
                <a:latin typeface="Times New Roman" pitchFamily="18" charset="0"/>
                <a:cs typeface="Times New Roman" pitchFamily="18" charset="0"/>
              </a:rPr>
              <a:t>проекта…. ДЛЯ ТОГО ЧТОБ В БУДУЩЕМ  КОТРОЛИРОВАТЬ ПРОЕКТ ЕЖЕМЕСЯЧНО.</a:t>
            </a:r>
          </a:p>
          <a:p>
            <a:pPr defTabSz="1006475">
              <a:lnSpc>
                <a:spcPct val="90000"/>
              </a:lnSpc>
            </a:pPr>
            <a:endParaRPr lang="ru-RU" sz="2000" dirty="0">
              <a:solidFill>
                <a:srgbClr val="921A1D"/>
              </a:solidFill>
              <a:latin typeface="Times New Roman" pitchFamily="18" charset="0"/>
              <a:cs typeface="Times New Roman" pitchFamily="18" charset="0"/>
            </a:endParaRPr>
          </a:p>
          <a:p>
            <a:pPr defTabSz="1006475">
              <a:lnSpc>
                <a:spcPct val="90000"/>
              </a:lnSpc>
            </a:pPr>
            <a:endParaRPr lang="ru-RU" sz="2000" dirty="0">
              <a:solidFill>
                <a:srgbClr val="921A1D"/>
              </a:solidFill>
              <a:latin typeface="Times New Roman" pitchFamily="18" charset="0"/>
              <a:cs typeface="Times New Roman" pitchFamily="18" charset="0"/>
            </a:endParaRPr>
          </a:p>
          <a:p>
            <a:pPr defTabSz="1006475">
              <a:lnSpc>
                <a:spcPct val="90000"/>
              </a:lnSpc>
            </a:pPr>
            <a:r>
              <a:rPr lang="ru-RU" sz="2000" b="1" dirty="0">
                <a:solidFill>
                  <a:srgbClr val="921A1D"/>
                </a:solidFill>
                <a:latin typeface="Times New Roman" pitchFamily="18" charset="0"/>
                <a:cs typeface="Times New Roman" pitchFamily="18" charset="0"/>
              </a:rPr>
              <a:t>Внимание! На слайд выносим только несколько (остальные помещаем потом в сводный план паспорта проекта) </a:t>
            </a:r>
          </a:p>
          <a:p>
            <a:pPr defTabSz="1006475">
              <a:lnSpc>
                <a:spcPct val="90000"/>
              </a:lnSpc>
            </a:pPr>
            <a:endParaRPr lang="ru-RU" sz="2000" b="1" dirty="0">
              <a:solidFill>
                <a:srgbClr val="921A1D"/>
              </a:solidFill>
              <a:latin typeface="Times New Roman" pitchFamily="18" charset="0"/>
              <a:cs typeface="Times New Roman" pitchFamily="18" charset="0"/>
            </a:endParaRPr>
          </a:p>
          <a:p>
            <a:pPr defTabSz="1006475">
              <a:lnSpc>
                <a:spcPct val="90000"/>
              </a:lnSpc>
            </a:pPr>
            <a:endParaRPr lang="ru-RU" sz="2000" dirty="0">
              <a:solidFill>
                <a:srgbClr val="921A1D"/>
              </a:solidFill>
              <a:latin typeface="Times New Roman" pitchFamily="18" charset="0"/>
              <a:cs typeface="Times New Roman" pitchFamily="18" charset="0"/>
            </a:endParaRPr>
          </a:p>
          <a:p>
            <a:pPr defTabSz="1006475">
              <a:lnSpc>
                <a:spcPct val="90000"/>
              </a:lnSpc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Далее, они становятся </a:t>
            </a:r>
            <a:r>
              <a:rPr lang="ru-RU" sz="2000" b="1" u="sng" dirty="0">
                <a:latin typeface="Times New Roman" pitchFamily="18" charset="0"/>
                <a:cs typeface="Times New Roman" pitchFamily="18" charset="0"/>
              </a:rPr>
              <a:t>контрольными точками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проекта (в какой срок данный «продукт» будет создан). И это самое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главное, что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выносится на контроль. </a:t>
            </a:r>
          </a:p>
          <a:p>
            <a:pPr defTabSz="1006475">
              <a:lnSpc>
                <a:spcPct val="90000"/>
              </a:lnSpc>
            </a:pPr>
            <a:endParaRPr lang="ru-RU" sz="2000" dirty="0">
              <a:solidFill>
                <a:srgbClr val="921A1D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Номер слайда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5453717-7ED5-4522-99CD-3D3249AAC639}" type="slidenum">
              <a:rPr lang="ru-RU" sz="12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13</a:t>
            </a:fld>
            <a:endParaRPr lang="ru-RU" sz="12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61712"/>
              </p:ext>
            </p:extLst>
          </p:nvPr>
        </p:nvGraphicFramePr>
        <p:xfrm>
          <a:off x="179388" y="404813"/>
          <a:ext cx="8640960" cy="5760640"/>
        </p:xfrm>
        <a:graphic>
          <a:graphicData uri="http://schemas.openxmlformats.org/drawingml/2006/table">
            <a:tbl>
              <a:tblPr firstRow="1" bandRow="1"/>
              <a:tblGrid>
                <a:gridCol w="151274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12821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5760640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9pPr>
                    </a:lstStyle>
                    <a:p>
                      <a:r>
                        <a:rPr lang="ru-RU" sz="1800" b="0" i="0" u="none" strike="noStrike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Результаты</a:t>
                      </a:r>
                    </a:p>
                    <a:p>
                      <a:r>
                        <a:rPr lang="ru-RU" sz="1800" b="0" i="0" u="none" strike="noStrike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Проекта (4-8 штук)</a:t>
                      </a:r>
                      <a:endParaRPr lang="ru-RU" sz="1800" b="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2A7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9pPr>
                    </a:lstStyle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>
                        <a:solidFill>
                          <a:schemeClr val="accent2"/>
                        </a:solidFill>
                      </a:endParaRP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>
                        <a:solidFill>
                          <a:schemeClr val="accent2"/>
                        </a:solidFill>
                      </a:endParaRP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>
                        <a:solidFill>
                          <a:schemeClr val="accent2"/>
                        </a:solidFill>
                      </a:endParaRP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>
                        <a:solidFill>
                          <a:schemeClr val="accent2"/>
                        </a:solidFill>
                      </a:endParaRP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chemeClr val="accent2"/>
                          </a:solidFill>
                        </a:rPr>
                        <a:t>РЕКОМЕНДАЦИЯ:</a:t>
                      </a:r>
                      <a:r>
                        <a:rPr lang="ru-RU" sz="1800" b="0" baseline="0" dirty="0" smtClean="0">
                          <a:solidFill>
                            <a:schemeClr val="accent2"/>
                          </a:solidFill>
                        </a:rPr>
                        <a:t> н</a:t>
                      </a:r>
                      <a:r>
                        <a:rPr lang="ru-RU" sz="1800" b="0" dirty="0" smtClean="0">
                          <a:solidFill>
                            <a:schemeClr val="accent2"/>
                          </a:solidFill>
                        </a:rPr>
                        <a:t>апишите </a:t>
                      </a:r>
                      <a:r>
                        <a:rPr lang="ru-RU" sz="1800" b="0" dirty="0">
                          <a:solidFill>
                            <a:schemeClr val="accent2"/>
                          </a:solidFill>
                        </a:rPr>
                        <a:t>1-3 «результата» по каждой задаче или по каждому этапу проекта.</a:t>
                      </a: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>
                        <a:solidFill>
                          <a:schemeClr val="accent2"/>
                        </a:solidFill>
                      </a:endParaRP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chemeClr val="accent2"/>
                          </a:solidFill>
                        </a:rPr>
                        <a:t>РЕЗУЛЬТАТЫ проекта- контрольные точки (желательно не менее  1</a:t>
                      </a:r>
                      <a:r>
                        <a:rPr lang="ru-RU" sz="1800" b="0" baseline="0" dirty="0" smtClean="0">
                          <a:solidFill>
                            <a:schemeClr val="accent2"/>
                          </a:solidFill>
                        </a:rPr>
                        <a:t> раза в месяц, описываем подробно в сводном плане</a:t>
                      </a:r>
                      <a:r>
                        <a:rPr lang="ru-RU" sz="1800" b="0" dirty="0" smtClean="0">
                          <a:solidFill>
                            <a:schemeClr val="accent2"/>
                          </a:solidFill>
                        </a:rPr>
                        <a:t>)</a:t>
                      </a: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 smtClean="0">
                        <a:solidFill>
                          <a:schemeClr val="accent2"/>
                        </a:solidFill>
                      </a:endParaRP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 smtClean="0">
                        <a:solidFill>
                          <a:schemeClr val="accent2"/>
                        </a:solidFill>
                      </a:endParaRP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Внимание! Цифры здесь не могут быть (ТАК ЖЕ КАК И ПОВЫШЕНИЕ… И УЛУЧШЕНИЕ….), так как они отражаются на слайде </a:t>
                      </a:r>
                      <a:r>
                        <a:rPr lang="ru-RU" sz="1800" u="sng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«показатели проекта» </a:t>
                      </a:r>
                      <a:r>
                        <a:rPr lang="ru-RU" sz="18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слайд 6 (И ТОЖЕ ЯВЛЯЮТСЯ КОТРОЛЬНЫМИ ТОЧКАМИ).</a:t>
                      </a: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404664"/>
            <a:ext cx="6314851" cy="759619"/>
          </a:xfrm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ru-RU" sz="4400" b="1" dirty="0" smtClean="0">
                <a:solidFill>
                  <a:srgbClr val="FF0000"/>
                </a:solidFill>
              </a:rPr>
              <a:t>Контрольные точки </a:t>
            </a:r>
            <a:endParaRPr lang="ru-RU" sz="4400" b="1" dirty="0">
              <a:solidFill>
                <a:srgbClr val="FF0000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280814-0EA2-4F56-B8A3-4682D0DCB02F}" type="slidenum">
              <a:rPr lang="ru-RU" smtClean="0"/>
              <a:pPr>
                <a:defRPr/>
              </a:pPr>
              <a:t>14</a:t>
            </a:fld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539552" y="2060848"/>
            <a:ext cx="3384376" cy="2677656"/>
          </a:xfrm>
          <a:prstGeom prst="rect">
            <a:avLst/>
          </a:prstGeom>
          <a:solidFill>
            <a:schemeClr val="accent1">
              <a:alpha val="46000"/>
            </a:schemeClr>
          </a:solidFill>
          <a:ln>
            <a:solidFill>
              <a:srgbClr val="0062A7"/>
            </a:solidFill>
          </a:ln>
        </p:spPr>
        <p:txBody>
          <a:bodyPr wrap="square" rtlCol="0">
            <a:spAutoFit/>
          </a:bodyPr>
          <a:lstStyle/>
          <a:p>
            <a:r>
              <a:rPr lang="ru-RU" sz="3200" b="1" u="sng" dirty="0" smtClean="0"/>
              <a:t>ПОКАЗАТЕЛИ</a:t>
            </a:r>
            <a:r>
              <a:rPr lang="ru-RU" sz="3200" u="sng" dirty="0" smtClean="0"/>
              <a:t> </a:t>
            </a:r>
            <a:r>
              <a:rPr lang="ru-RU" sz="3200" dirty="0" smtClean="0"/>
              <a:t>выражены в цифровом формате </a:t>
            </a:r>
          </a:p>
          <a:p>
            <a:endParaRPr lang="ru-RU" sz="2000" dirty="0" smtClean="0"/>
          </a:p>
          <a:p>
            <a:r>
              <a:rPr lang="ru-RU" sz="2000" dirty="0" smtClean="0"/>
              <a:t>(см. слайд 6)</a:t>
            </a:r>
            <a:endParaRPr lang="ru-RU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5004048" y="2060848"/>
            <a:ext cx="3384376" cy="2677656"/>
          </a:xfrm>
          <a:prstGeom prst="rect">
            <a:avLst/>
          </a:prstGeom>
          <a:solidFill>
            <a:schemeClr val="accent1">
              <a:alpha val="46000"/>
            </a:schemeClr>
          </a:solidFill>
          <a:ln>
            <a:solidFill>
              <a:srgbClr val="0062A7"/>
            </a:solidFill>
          </a:ln>
        </p:spPr>
        <p:txBody>
          <a:bodyPr wrap="square" rtlCol="0">
            <a:spAutoFit/>
          </a:bodyPr>
          <a:lstStyle/>
          <a:p>
            <a:r>
              <a:rPr lang="ru-RU" sz="3200" b="1" u="sng" dirty="0" smtClean="0"/>
              <a:t>РЕЗУЛЬТАТЫ</a:t>
            </a:r>
            <a:r>
              <a:rPr lang="ru-RU" sz="3200" dirty="0" smtClean="0"/>
              <a:t> это продукты деятельности </a:t>
            </a:r>
          </a:p>
          <a:p>
            <a:endParaRPr lang="ru-RU" sz="2400" dirty="0"/>
          </a:p>
          <a:p>
            <a:endParaRPr lang="ru-RU" sz="2400" dirty="0" smtClean="0"/>
          </a:p>
          <a:p>
            <a:r>
              <a:rPr lang="ru-RU" sz="2400" dirty="0" smtClean="0"/>
              <a:t>(см. слайд 13)</a:t>
            </a:r>
          </a:p>
        </p:txBody>
      </p:sp>
      <p:sp>
        <p:nvSpPr>
          <p:cNvPr id="8" name="Стрелка вниз 7"/>
          <p:cNvSpPr/>
          <p:nvPr/>
        </p:nvSpPr>
        <p:spPr>
          <a:xfrm>
            <a:off x="2627784" y="1268760"/>
            <a:ext cx="792088" cy="7200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низ 8"/>
          <p:cNvSpPr/>
          <p:nvPr/>
        </p:nvSpPr>
        <p:spPr>
          <a:xfrm>
            <a:off x="5796136" y="1268760"/>
            <a:ext cx="792088" cy="7200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15490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Номер слайда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CD05133-04B5-49F5-AF89-2D5D7CD6731D}" type="slidenum">
              <a:rPr lang="ru-RU" sz="12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15</a:t>
            </a:fld>
            <a:endParaRPr lang="ru-RU" sz="12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794" name="Заголовок 1"/>
          <p:cNvSpPr txBox="1">
            <a:spLocks/>
          </p:cNvSpPr>
          <p:nvPr/>
        </p:nvSpPr>
        <p:spPr bwMode="auto">
          <a:xfrm>
            <a:off x="881063" y="104775"/>
            <a:ext cx="6786562" cy="92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defTabSz="1006475">
              <a:lnSpc>
                <a:spcPct val="90000"/>
              </a:lnSpc>
            </a:pPr>
            <a:r>
              <a:rPr lang="ru-RU" sz="2800">
                <a:solidFill>
                  <a:srgbClr val="921A1D"/>
                </a:solidFill>
                <a:latin typeface="Times New Roman" pitchFamily="18" charset="0"/>
                <a:cs typeface="Times New Roman" pitchFamily="18" charset="0"/>
              </a:rPr>
              <a:t>Реестр заинтересованных сторон</a:t>
            </a:r>
          </a:p>
        </p:txBody>
      </p:sp>
      <p:graphicFrame>
        <p:nvGraphicFramePr>
          <p:cNvPr id="33838" name="Group 4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9383789"/>
              </p:ext>
            </p:extLst>
          </p:nvPr>
        </p:nvGraphicFramePr>
        <p:xfrm>
          <a:off x="311150" y="1484313"/>
          <a:ext cx="8509000" cy="5623560"/>
        </p:xfrm>
        <a:graphic>
          <a:graphicData uri="http://schemas.openxmlformats.org/drawingml/2006/table">
            <a:tbl>
              <a:tblPr/>
              <a:tblGrid>
                <a:gridCol w="53657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13995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66382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316865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542925">
                <a:tc>
                  <a:txBody>
                    <a:bodyPr/>
                    <a:lstStyle/>
                    <a:p>
                      <a:pPr marL="0" marR="0" lvl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</a:p>
                    <a:p>
                      <a:pPr marL="0" marR="0" lvl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п/п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2A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Орган или организация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2A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Представитель интересов</a:t>
                      </a:r>
                      <a:b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(ФИО, должность)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2A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Ожидание от реализации проекта (программы)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2A7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 Light" pitchFamily="34" charset="0"/>
                          <a:cs typeface="Arial" charset="0"/>
                        </a:rPr>
                        <a:t>ИЩИТЕ НЕСТАНДАРТНЫЕ ПРЕДЛОЖЕНИЯ ПО ОРГАНИЗАЦИЯМ И ОРГАНАМ, А НЕ ТОЛЬКО ВЫШЕСТОЯЩИЙ ОРГАН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alibri Light" pitchFamily="34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 Light" pitchFamily="34" charset="0"/>
                          <a:cs typeface="Arial" charset="0"/>
                        </a:rPr>
                        <a:t>ВНИМАНИЕ! ВАЖНО ПОНЯТЬ ЧЕМ ВЫ ЗАИНТЕРЕСУЕТЕ ИХ! </a:t>
                      </a:r>
                    </a:p>
                    <a:p>
                      <a:pPr marL="0" marR="0" lvl="0" indent="0" algn="l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0" u="sng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 Light" pitchFamily="34" charset="0"/>
                        <a:cs typeface="Arial" charset="0"/>
                      </a:endParaRPr>
                    </a:p>
                    <a:p>
                      <a:pPr marL="0" marR="0" lvl="0" indent="0" algn="l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 Light" pitchFamily="34" charset="0"/>
                          <a:cs typeface="Arial" charset="0"/>
                        </a:rPr>
                        <a:t>(ЧТОБЫ  ОНИ ВАМ </a:t>
                      </a:r>
                      <a:r>
                        <a:rPr kumimoji="0" lang="ru-RU" sz="18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 Light" pitchFamily="34" charset="0"/>
                          <a:cs typeface="Arial" charset="0"/>
                        </a:rPr>
                        <a:t>ЧЕМ-ТО ПОМОГЛИ 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 Light" pitchFamily="34" charset="0"/>
                          <a:cs typeface="Arial" charset="0"/>
                        </a:rPr>
                        <a:t>ДЛЯ ПРОЕКТА)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alibri Light" pitchFamily="34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alibri Light" pitchFamily="34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alibri Light" pitchFamily="34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alibri Light" pitchFamily="34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alibri Light" pitchFamily="34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alibri Light" pitchFamily="34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alibri Light" pitchFamily="34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alibri Light" pitchFamily="34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alibri Light" pitchFamily="34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alibri Light" pitchFamily="34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alibri Light" pitchFamily="34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alibri Light" pitchFamily="34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alibri Light" pitchFamily="34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alibri Light" pitchFamily="34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alibri Light" pitchFamily="34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Номер слайда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9CE8BF8-95B3-4534-8275-98A22ED1711A}" type="slidenum">
              <a:rPr lang="ru-RU" sz="12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16</a:t>
            </a:fld>
            <a:endParaRPr lang="ru-RU" sz="12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818" name="Заголовок 5"/>
          <p:cNvSpPr txBox="1">
            <a:spLocks/>
          </p:cNvSpPr>
          <p:nvPr/>
        </p:nvSpPr>
        <p:spPr bwMode="auto">
          <a:xfrm>
            <a:off x="712788" y="225425"/>
            <a:ext cx="7675562" cy="827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defTabSz="1006475">
              <a:lnSpc>
                <a:spcPct val="90000"/>
              </a:lnSpc>
            </a:pPr>
            <a:r>
              <a:rPr lang="ru-RU" sz="2800">
                <a:solidFill>
                  <a:srgbClr val="921A1D"/>
                </a:solidFill>
                <a:latin typeface="Times New Roman" pitchFamily="18" charset="0"/>
                <a:cs typeface="Times New Roman" pitchFamily="18" charset="0"/>
              </a:rPr>
              <a:t>Реестр рисков </a:t>
            </a:r>
            <a:r>
              <a:rPr lang="ru-RU" sz="2800">
                <a:solidFill>
                  <a:srgbClr val="2AF420"/>
                </a:solidFill>
                <a:latin typeface="Times New Roman" pitchFamily="18" charset="0"/>
                <a:cs typeface="Times New Roman" pitchFamily="18" charset="0"/>
              </a:rPr>
              <a:t>(рекомендуем обращать внимание на внешние риски)</a:t>
            </a:r>
          </a:p>
        </p:txBody>
      </p:sp>
      <p:graphicFrame>
        <p:nvGraphicFramePr>
          <p:cNvPr id="7" name="Объект 3"/>
          <p:cNvGraphicFramePr>
            <a:graphicFrameLocks/>
          </p:cNvGraphicFramePr>
          <p:nvPr/>
        </p:nvGraphicFramePr>
        <p:xfrm>
          <a:off x="712788" y="1146175"/>
          <a:ext cx="7964358" cy="4802979"/>
        </p:xfrm>
        <a:graphic>
          <a:graphicData uri="http://schemas.openxmlformats.org/drawingml/2006/table">
            <a:tbl>
              <a:tblPr firstRow="1" firstCol="1" bandRow="1"/>
              <a:tblGrid>
                <a:gridCol w="45531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58042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92861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736766">
                <a:tc>
                  <a:txBody>
                    <a:bodyPr/>
                    <a:lstStyle>
                      <a:lvl1pPr marL="0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5039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1007943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511915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2015886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519858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3023829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527801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40317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algn="ctr" defTabSz="1007943" rtl="0" eaLnBrk="1" latinLnBrk="0" hangingPunct="1">
                        <a:spcAft>
                          <a:spcPts val="0"/>
                        </a:spcAft>
                        <a:tabLst>
                          <a:tab pos="374015" algn="l"/>
                        </a:tabLst>
                      </a:pPr>
                      <a:r>
                        <a:rPr lang="ru-RU" sz="1800" b="0" i="0" u="none" strike="noStrike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№</a:t>
                      </a:r>
                    </a:p>
                    <a:p>
                      <a:pPr marL="0" algn="ctr" defTabSz="1007943" rtl="0" eaLnBrk="1" latinLnBrk="0" hangingPunct="1">
                        <a:spcAft>
                          <a:spcPts val="0"/>
                        </a:spcAft>
                        <a:tabLst>
                          <a:tab pos="374015" algn="l"/>
                        </a:tabLst>
                      </a:pPr>
                      <a:r>
                        <a:rPr lang="ru-RU" sz="1800" b="0" i="0" u="none" strike="noStrike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п/п</a:t>
                      </a:r>
                    </a:p>
                  </a:txBody>
                  <a:tcPr marL="61024" marR="61024" marT="0" marB="0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2A7"/>
                    </a:solidFill>
                  </a:tcPr>
                </a:tc>
                <a:tc>
                  <a:txBody>
                    <a:bodyPr/>
                    <a:lstStyle>
                      <a:lvl1pPr marL="0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5039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1007943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511915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2015886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519858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3023829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527801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40317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algn="ctr" defTabSz="1007943" rtl="0" eaLnBrk="1" latinLnBrk="0" hangingPunct="1">
                        <a:spcAft>
                          <a:spcPts val="0"/>
                        </a:spcAft>
                        <a:tabLst>
                          <a:tab pos="374015" algn="l"/>
                        </a:tabLst>
                      </a:pPr>
                      <a:r>
                        <a:rPr lang="ru-RU" sz="1800" b="0" i="0" u="none" strike="noStrike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Наименование риска</a:t>
                      </a:r>
                    </a:p>
                  </a:txBody>
                  <a:tcPr marL="61024" marR="61024" marT="0" marB="0" anchor="ctr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2A7"/>
                    </a:solidFill>
                  </a:tcPr>
                </a:tc>
                <a:tc>
                  <a:txBody>
                    <a:bodyPr/>
                    <a:lstStyle>
                      <a:lvl1pPr marL="0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5039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1007943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511915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2015886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519858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3023829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527801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40317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algn="ctr" defTabSz="1007943" rtl="0" eaLnBrk="1" latinLnBrk="0" hangingPunct="1">
                        <a:spcAft>
                          <a:spcPts val="0"/>
                        </a:spcAft>
                        <a:tabLst>
                          <a:tab pos="374015" algn="l"/>
                        </a:tabLst>
                      </a:pPr>
                      <a:r>
                        <a:rPr lang="ru-RU" sz="1800" b="0" i="0" u="none" strike="noStrike" kern="1200" baseline="0" dirty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Действия по предупреждению риска</a:t>
                      </a:r>
                    </a:p>
                  </a:txBody>
                  <a:tcPr marL="61024" marR="61024" marT="0" marB="0" anchor="ctr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2A7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54614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9pPr>
                    </a:lstStyle>
                    <a:p>
                      <a:pPr marL="0" algn="l" defTabSz="1007943" rtl="0" eaLnBrk="1" latinLnBrk="0" hangingPunct="1"/>
                      <a:r>
                        <a:rPr lang="ru-RU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1.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5039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1007943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511915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2015886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519858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3023829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527801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40317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algn="l" defTabSz="1007943" rtl="0" eaLnBrk="1" latinLnBrk="0" hangingPunct="1"/>
                      <a:endParaRPr lang="ru-RU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1024" marR="61024" marT="0" marB="0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5039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1007943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511915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2015886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519858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3023829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527801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40317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algn="l" defTabSz="1007943" rtl="0" eaLnBrk="1" latinLnBrk="0" hangingPunct="1"/>
                      <a:endParaRPr lang="ru-RU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1024" marR="61024" marT="0" marB="0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76075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9pPr>
                    </a:lstStyle>
                    <a:p>
                      <a:pPr marL="0" algn="l" defTabSz="1007943" rtl="0" eaLnBrk="1" latinLnBrk="0" hangingPunct="1"/>
                      <a:r>
                        <a:rPr lang="ru-RU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2.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5039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1007943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511915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2015886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519858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3023829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527801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40317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algn="l" defTabSz="1007943" rtl="0" eaLnBrk="1" latinLnBrk="0" hangingPunct="1">
                        <a:spcAft>
                          <a:spcPts val="0"/>
                        </a:spcAft>
                        <a:tabLst>
                          <a:tab pos="374015" algn="l"/>
                        </a:tabLs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1024" marR="61024" marT="0" marB="0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5039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1007943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511915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2015886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519858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3023829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527801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40317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algn="l" defTabSz="1007943" rtl="0" eaLnBrk="1" latinLnBrk="0" hangingPunct="1">
                        <a:spcAft>
                          <a:spcPts val="0"/>
                        </a:spcAft>
                        <a:tabLst>
                          <a:tab pos="374015" algn="l"/>
                        </a:tabLs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1024" marR="61024" marT="0" marB="0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83881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9pPr>
                    </a:lstStyle>
                    <a:p>
                      <a:pPr marL="0" algn="l" defTabSz="1007943" rtl="0" eaLnBrk="1" latinLnBrk="0" hangingPunct="1"/>
                      <a:r>
                        <a:rPr lang="ru-RU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3.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5039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1007943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511915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2015886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519858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3023829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527801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40317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algn="l" defTabSz="1007943" rtl="0" eaLnBrk="1" latinLnBrk="0" hangingPunct="1">
                        <a:spcAft>
                          <a:spcPts val="0"/>
                        </a:spcAft>
                        <a:tabLst>
                          <a:tab pos="374015" algn="l"/>
                        </a:tabLs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1024" marR="61024" marT="0" marB="0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5039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1007943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511915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2015886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519858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3023829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527801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40317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algn="l" defTabSz="1007943" rtl="0" eaLnBrk="1" latinLnBrk="0" hangingPunct="1">
                        <a:spcAft>
                          <a:spcPts val="0"/>
                        </a:spcAft>
                        <a:tabLst>
                          <a:tab pos="374015" algn="l"/>
                        </a:tabLs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1024" marR="61024" marT="0" marB="0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683881">
                <a:tc>
                  <a:txBody>
                    <a:bodyPr/>
                    <a:lstStyle>
                      <a:lvl1pPr marL="0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5039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1007943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511915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2015886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519858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3023829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527801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40317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algn="l" defTabSz="1007943" rtl="0" eaLnBrk="1" latinLnBrk="0" hangingPunct="1">
                        <a:spcAft>
                          <a:spcPts val="0"/>
                        </a:spcAft>
                        <a:tabLst>
                          <a:tab pos="374015" algn="l"/>
                        </a:tabLst>
                      </a:pPr>
                      <a:r>
                        <a:rPr lang="ru-RU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….</a:t>
                      </a:r>
                    </a:p>
                  </a:txBody>
                  <a:tcPr marL="61024" marR="61024" marT="0" marB="0" anchor="ctr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5039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1007943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511915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2015886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519858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3023829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527801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40317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algn="l" defTabSz="1007943" rtl="0" eaLnBrk="1" latinLnBrk="0" hangingPunct="1">
                        <a:spcAft>
                          <a:spcPts val="0"/>
                        </a:spcAft>
                        <a:tabLst>
                          <a:tab pos="374015" algn="l"/>
                        </a:tabLst>
                      </a:pPr>
                      <a:endParaRPr lang="ru-RU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1024" marR="61024" marT="0" marB="0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5039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1007943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511915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2015886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519858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3023829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527801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40317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algn="l" defTabSz="1007943" rtl="0" eaLnBrk="1" latinLnBrk="0" hangingPunct="1">
                        <a:spcAft>
                          <a:spcPts val="0"/>
                        </a:spcAft>
                        <a:tabLst>
                          <a:tab pos="374015" algn="l"/>
                        </a:tabLst>
                      </a:pPr>
                      <a:endParaRPr lang="ru-RU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1024" marR="61024" marT="0" marB="0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683881">
                <a:tc>
                  <a:txBody>
                    <a:bodyPr/>
                    <a:lstStyle>
                      <a:lvl1pPr marL="0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5039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1007943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511915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2015886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519858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3023829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527801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40317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algn="l" defTabSz="1007943" rtl="0" eaLnBrk="1" latinLnBrk="0" hangingPunct="1">
                        <a:spcAft>
                          <a:spcPts val="0"/>
                        </a:spcAft>
                        <a:tabLst>
                          <a:tab pos="374015" algn="l"/>
                        </a:tabLst>
                      </a:pPr>
                      <a:endParaRPr lang="ru-RU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1024" marR="61024" marT="0" marB="0" anchor="ctr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5039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1007943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511915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2015886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519858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3023829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527801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40317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algn="l" defTabSz="1007943" rtl="0" eaLnBrk="1" latinLnBrk="0" hangingPunct="1">
                        <a:spcAft>
                          <a:spcPts val="0"/>
                        </a:spcAft>
                        <a:tabLst>
                          <a:tab pos="374015" algn="l"/>
                        </a:tabLst>
                      </a:pPr>
                      <a:endParaRPr lang="ru-RU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1024" marR="61024" marT="0" marB="0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5039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1007943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511915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2015886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519858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3023829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527801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40317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algn="l" defTabSz="1007943" rtl="0" eaLnBrk="1" latinLnBrk="0" hangingPunct="1">
                        <a:spcAft>
                          <a:spcPts val="0"/>
                        </a:spcAft>
                        <a:tabLst>
                          <a:tab pos="374015" algn="l"/>
                        </a:tabLst>
                      </a:pPr>
                      <a:endParaRPr lang="ru-RU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1024" marR="61024" marT="0" marB="0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683881">
                <a:tc>
                  <a:txBody>
                    <a:bodyPr/>
                    <a:lstStyle>
                      <a:lvl1pPr marL="0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5039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1007943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511915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2015886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519858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3023829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527801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40317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algn="l" defTabSz="1007943" rtl="0" eaLnBrk="1" latinLnBrk="0" hangingPunct="1">
                        <a:spcAft>
                          <a:spcPts val="0"/>
                        </a:spcAft>
                        <a:tabLst>
                          <a:tab pos="374015" algn="l"/>
                        </a:tabLst>
                      </a:pPr>
                      <a:endParaRPr lang="ru-RU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1024" marR="61024" marT="0" marB="0" anchor="ctr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5039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1007943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511915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2015886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519858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3023829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527801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40317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algn="l" defTabSz="1007943" rtl="0" eaLnBrk="1" latinLnBrk="0" hangingPunct="1">
                        <a:spcAft>
                          <a:spcPts val="0"/>
                        </a:spcAft>
                        <a:tabLst>
                          <a:tab pos="374015" algn="l"/>
                        </a:tabLst>
                      </a:pPr>
                      <a:endParaRPr lang="ru-RU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1024" marR="61024" marT="0" marB="0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5039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1007943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511915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2015886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519858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3023829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527801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4031772" algn="l" defTabSz="1007943" rtl="0" eaLnBrk="1" latinLnBrk="0" hangingPunct="1">
                        <a:defRPr sz="1984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algn="l" defTabSz="1007943" rtl="0" eaLnBrk="1" latinLnBrk="0" hangingPunct="1">
                        <a:spcAft>
                          <a:spcPts val="0"/>
                        </a:spcAft>
                        <a:tabLst>
                          <a:tab pos="374015" algn="l"/>
                        </a:tabLst>
                      </a:pPr>
                      <a:endParaRPr lang="ru-RU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1024" marR="61024" marT="0" marB="0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Объект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48829092"/>
              </p:ext>
            </p:extLst>
          </p:nvPr>
        </p:nvGraphicFramePr>
        <p:xfrm>
          <a:off x="395288" y="1052513"/>
          <a:ext cx="8497887" cy="3646170"/>
        </p:xfrm>
        <a:graphic>
          <a:graphicData uri="http://schemas.openxmlformats.org/drawingml/2006/table">
            <a:tbl>
              <a:tblPr/>
              <a:tblGrid>
                <a:gridCol w="53816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88912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21443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21443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21285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214438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1214437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</a:tblGrid>
              <a:tr h="782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№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Наименование статьи расхода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Цена за единицу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Количество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Общая стоимость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Источники финансирования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09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09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09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09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09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09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Номер слайда 4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829199-3893-422B-A2EF-AE6F51FDD5F7}" type="slidenum">
              <a:rPr lang="ru-RU"/>
              <a:pPr>
                <a:defRPr/>
              </a:pPr>
              <a:t>17</a:t>
            </a:fld>
            <a:endParaRPr lang="ru-RU"/>
          </a:p>
        </p:txBody>
      </p:sp>
      <p:sp>
        <p:nvSpPr>
          <p:cNvPr id="36932" name="Заголовок 5"/>
          <p:cNvSpPr txBox="1">
            <a:spLocks/>
          </p:cNvSpPr>
          <p:nvPr/>
        </p:nvSpPr>
        <p:spPr bwMode="auto">
          <a:xfrm>
            <a:off x="395288" y="-31750"/>
            <a:ext cx="3898900" cy="90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defTabSz="1006475">
              <a:lnSpc>
                <a:spcPct val="90000"/>
              </a:lnSpc>
            </a:pPr>
            <a:r>
              <a:rPr lang="ru-RU" sz="2800">
                <a:solidFill>
                  <a:srgbClr val="921A1D"/>
                </a:solidFill>
                <a:latin typeface="Times New Roman" pitchFamily="18" charset="0"/>
                <a:cs typeface="Times New Roman" pitchFamily="18" charset="0"/>
              </a:rPr>
              <a:t>Бюджет проекта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Номер слайда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A9421CD-827D-42AB-B584-D7D580DE8177}" type="slidenum">
              <a:rPr lang="ru-RU" sz="12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18</a:t>
            </a:fld>
            <a:endParaRPr lang="ru-RU" sz="12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890" name="Заголовок 1"/>
          <p:cNvSpPr txBox="1">
            <a:spLocks/>
          </p:cNvSpPr>
          <p:nvPr/>
        </p:nvSpPr>
        <p:spPr bwMode="auto">
          <a:xfrm>
            <a:off x="0" y="2348880"/>
            <a:ext cx="9132422" cy="14122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 defTabSz="1006475">
              <a:lnSpc>
                <a:spcPct val="90000"/>
              </a:lnSpc>
            </a:pPr>
            <a:r>
              <a:rPr lang="ru-RU" sz="4000" dirty="0">
                <a:solidFill>
                  <a:srgbClr val="0062A7"/>
                </a:solidFill>
                <a:latin typeface="Calibri Light" pitchFamily="34" charset="0"/>
              </a:rPr>
              <a:t>   </a:t>
            </a:r>
            <a:r>
              <a:rPr lang="ru-RU" sz="4800" dirty="0">
                <a:solidFill>
                  <a:srgbClr val="0062A7"/>
                </a:solidFill>
                <a:latin typeface="Times New Roman" pitchFamily="18" charset="0"/>
                <a:ea typeface="Arial Unicode MS"/>
                <a:cs typeface="Times New Roman" pitchFamily="18" charset="0"/>
              </a:rPr>
              <a:t>Модель функционирования </a:t>
            </a:r>
          </a:p>
          <a:p>
            <a:pPr algn="ctr" defTabSz="1006475">
              <a:lnSpc>
                <a:spcPct val="90000"/>
              </a:lnSpc>
            </a:pPr>
            <a:r>
              <a:rPr lang="ru-RU" sz="4800" b="1" dirty="0">
                <a:solidFill>
                  <a:srgbClr val="0062A7"/>
                </a:solidFill>
                <a:latin typeface="Times New Roman" pitchFamily="18" charset="0"/>
                <a:ea typeface="Arial Unicode MS"/>
                <a:cs typeface="Times New Roman" pitchFamily="18" charset="0"/>
              </a:rPr>
              <a:t>результатов проекта</a:t>
            </a:r>
          </a:p>
        </p:txBody>
      </p:sp>
      <p:sp>
        <p:nvSpPr>
          <p:cNvPr id="37891" name="Прямоугольник 6"/>
          <p:cNvSpPr>
            <a:spLocks noChangeArrowheads="1"/>
          </p:cNvSpPr>
          <p:nvPr/>
        </p:nvSpPr>
        <p:spPr bwMode="auto">
          <a:xfrm>
            <a:off x="358775" y="4797152"/>
            <a:ext cx="8785225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defTabSz="985838"/>
            <a:r>
              <a:rPr lang="ru-RU" sz="2000" i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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Тезисное описание механизма реализации проектного решения: </a:t>
            </a:r>
          </a:p>
          <a:p>
            <a:pPr algn="ctr" defTabSz="985838"/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как будут развиваться и  применяться результаты </a:t>
            </a:r>
          </a:p>
          <a:p>
            <a:pPr algn="ctr" defTabSz="985838"/>
            <a:r>
              <a:rPr lang="ru-RU" sz="2000" b="1" i="1" u="sng" dirty="0">
                <a:latin typeface="Times New Roman" pitchFamily="18" charset="0"/>
                <a:cs typeface="Times New Roman" pitchFamily="18" charset="0"/>
              </a:rPr>
              <a:t>после</a:t>
            </a: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 реализации проекта 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</a:t>
            </a:r>
            <a:endParaRPr lang="ru-RU" sz="20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0" y="476672"/>
            <a:ext cx="9006021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b="1" u="sng" dirty="0" smtClean="0">
                <a:solidFill>
                  <a:srgbClr val="FF0000"/>
                </a:solidFill>
              </a:rPr>
              <a:t>После того, как проект завершен, как  </a:t>
            </a:r>
            <a:r>
              <a:rPr lang="ru-RU" b="1" u="sng" dirty="0">
                <a:solidFill>
                  <a:srgbClr val="FF0000"/>
                </a:solidFill>
              </a:rPr>
              <a:t>будет дальше работать проектная модель, система </a:t>
            </a:r>
            <a:endParaRPr lang="ru-RU" b="1" u="sng" dirty="0" smtClean="0">
              <a:solidFill>
                <a:srgbClr val="FF0000"/>
              </a:solidFill>
            </a:endParaRPr>
          </a:p>
          <a:p>
            <a:pPr algn="ctr">
              <a:defRPr/>
            </a:pPr>
            <a:r>
              <a:rPr lang="ru-RU" b="1" dirty="0" smtClean="0">
                <a:solidFill>
                  <a:srgbClr val="FF0000"/>
                </a:solidFill>
              </a:rPr>
              <a:t>(</a:t>
            </a:r>
            <a:r>
              <a:rPr lang="ru-RU" b="1" dirty="0">
                <a:solidFill>
                  <a:srgbClr val="FF0000"/>
                </a:solidFill>
              </a:rPr>
              <a:t>ТО ЧТО НОВОЕ БУДЕТ СОЗДАНО ЗА ГОДЫ РЕАЛИЗАЦИИ ПРОЕКТА) и т.д.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Заголовок 1"/>
          <p:cNvSpPr>
            <a:spLocks noGrp="1"/>
          </p:cNvSpPr>
          <p:nvPr>
            <p:ph type="title"/>
          </p:nvPr>
        </p:nvSpPr>
        <p:spPr>
          <a:xfrm>
            <a:off x="179388" y="136525"/>
            <a:ext cx="4897437" cy="758825"/>
          </a:xfrm>
        </p:spPr>
        <p:txBody>
          <a:bodyPr/>
          <a:lstStyle/>
          <a:p>
            <a:r>
              <a:rPr lang="ru-RU" smtClean="0">
                <a:solidFill>
                  <a:srgbClr val="F26722"/>
                </a:solidFill>
              </a:rPr>
              <a:t>А ТЕПЕРЬ ВНИМАНИЕ!</a:t>
            </a:r>
          </a:p>
        </p:txBody>
      </p:sp>
      <p:sp>
        <p:nvSpPr>
          <p:cNvPr id="3" name="Объект 2">
            <a:extLst/>
          </p:cNvPr>
          <p:cNvSpPr>
            <a:spLocks noGrp="1"/>
          </p:cNvSpPr>
          <p:nvPr>
            <p:ph idx="1"/>
          </p:nvPr>
        </p:nvSpPr>
        <p:spPr>
          <a:xfrm>
            <a:off x="0" y="895350"/>
            <a:ext cx="9144000" cy="5962650"/>
          </a:xfrm>
        </p:spPr>
        <p:txBody>
          <a:bodyPr wrap="square" numCol="1" anchor="t" anchorCtr="0" compatLnSpc="1">
            <a:prstTxWarp prst="textNoShape">
              <a:avLst/>
            </a:prstTxWarp>
            <a:normAutofit lnSpcReduction="10000"/>
          </a:bodyPr>
          <a:lstStyle/>
          <a:p>
            <a:pPr marL="0" indent="0">
              <a:buFont typeface="Wingdings 2" pitchFamily="18" charset="2"/>
              <a:buNone/>
            </a:pPr>
            <a:r>
              <a:rPr lang="ru-RU" b="1" u="sng" dirty="0" smtClean="0"/>
              <a:t>ПРОВЕРЬТЕ ЛОГИКУ ПРОЕКТА!</a:t>
            </a:r>
          </a:p>
          <a:p>
            <a:pPr marL="0" indent="0">
              <a:buFont typeface="Wingdings 2" pitchFamily="18" charset="2"/>
              <a:buNone/>
            </a:pPr>
            <a:endParaRPr lang="ru-RU" b="1" u="sng" dirty="0" smtClean="0"/>
          </a:p>
          <a:p>
            <a:r>
              <a:rPr lang="ru-RU" sz="2400" dirty="0" smtClean="0"/>
              <a:t> Актуальность </a:t>
            </a:r>
            <a:r>
              <a:rPr lang="ru-RU" sz="2400" dirty="0"/>
              <a:t>-</a:t>
            </a:r>
            <a:r>
              <a:rPr lang="ru-RU" sz="2400" dirty="0" smtClean="0"/>
              <a:t> корневая </a:t>
            </a:r>
            <a:r>
              <a:rPr lang="ru-RU" sz="2400" b="1" i="1" dirty="0" smtClean="0"/>
              <a:t>причин</a:t>
            </a:r>
            <a:r>
              <a:rPr lang="ru-RU" sz="2400" dirty="0" smtClean="0"/>
              <a:t>а  -  цель проекта - подтверждение достижения цели </a:t>
            </a:r>
            <a:r>
              <a:rPr lang="ru-RU" sz="2400" b="1" i="1" dirty="0" smtClean="0"/>
              <a:t>показателями</a:t>
            </a:r>
            <a:r>
              <a:rPr lang="ru-RU" sz="2400" dirty="0"/>
              <a:t> </a:t>
            </a:r>
            <a:r>
              <a:rPr lang="ru-RU" sz="2400" dirty="0" smtClean="0"/>
              <a:t>– ВЫДЕРЖАНА ЛИ ВЗАИМОСВЯЗЬ</a:t>
            </a:r>
          </a:p>
          <a:p>
            <a:endParaRPr lang="ru-RU" sz="2400" dirty="0" smtClean="0"/>
          </a:p>
          <a:p>
            <a:r>
              <a:rPr lang="ru-RU" sz="2400" dirty="0" smtClean="0"/>
              <a:t>Решают ли </a:t>
            </a:r>
            <a:r>
              <a:rPr lang="ru-RU" sz="2400" b="1" i="1" dirty="0" smtClean="0"/>
              <a:t>корневую проблему совокупность указанных задач</a:t>
            </a:r>
            <a:r>
              <a:rPr lang="ru-RU" sz="2400" dirty="0" smtClean="0"/>
              <a:t>?</a:t>
            </a:r>
          </a:p>
          <a:p>
            <a:endParaRPr lang="ru-RU" sz="2400" dirty="0" smtClean="0"/>
          </a:p>
          <a:p>
            <a:r>
              <a:rPr lang="ru-RU" sz="2400" b="1" dirty="0" smtClean="0"/>
              <a:t>Перечень результатов </a:t>
            </a:r>
            <a:r>
              <a:rPr lang="ru-RU" sz="2400" dirty="0" smtClean="0"/>
              <a:t>(продуктов проекта) указывает ли на ход выполнения задач и </a:t>
            </a:r>
            <a:r>
              <a:rPr lang="ru-RU" sz="2400" b="1" dirty="0" smtClean="0"/>
              <a:t>решения корневой проблемы</a:t>
            </a:r>
            <a:r>
              <a:rPr lang="ru-RU" sz="2400" dirty="0" smtClean="0"/>
              <a:t>?</a:t>
            </a:r>
          </a:p>
          <a:p>
            <a:pPr marL="0" indent="0">
              <a:buNone/>
            </a:pPr>
            <a:endParaRPr lang="ru-RU" sz="2400" dirty="0" smtClean="0"/>
          </a:p>
          <a:p>
            <a:r>
              <a:rPr lang="ru-RU" sz="2400" b="1" dirty="0" smtClean="0"/>
              <a:t>Заинтересованные стороны принесут ли пользу </a:t>
            </a:r>
            <a:r>
              <a:rPr lang="ru-RU" sz="2400" dirty="0" smtClean="0"/>
              <a:t>проекту? Какую? А Вы  определили  </a:t>
            </a:r>
            <a:r>
              <a:rPr lang="ru-RU" sz="2400" b="1" dirty="0" smtClean="0"/>
              <a:t>выгоду  участия  Вашем проекте для них</a:t>
            </a:r>
            <a:r>
              <a:rPr lang="ru-RU" sz="2400" dirty="0" smtClean="0"/>
              <a:t>?</a:t>
            </a:r>
          </a:p>
          <a:p>
            <a:endParaRPr lang="ru-RU" sz="2400" dirty="0" smtClean="0"/>
          </a:p>
          <a:p>
            <a:r>
              <a:rPr lang="ru-RU" sz="2400" b="1" dirty="0" smtClean="0"/>
              <a:t>После завершения проекта</a:t>
            </a:r>
            <a:r>
              <a:rPr lang="ru-RU" sz="2400" dirty="0" smtClean="0"/>
              <a:t> как дальше результаты Вашего проекта будут приносить пользу и кому?</a:t>
            </a:r>
          </a:p>
          <a:p>
            <a:endParaRPr lang="ru-RU" dirty="0" smtClean="0"/>
          </a:p>
        </p:txBody>
      </p:sp>
      <p:sp>
        <p:nvSpPr>
          <p:cNvPr id="5" name="Номер слайда 4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E0A559-0B0D-4DD4-88FF-088CE2D4C9C2}" type="slidenum">
              <a:rPr lang="ru-RU"/>
              <a:pPr>
                <a:defRPr/>
              </a:pPr>
              <a:t>19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Номер слайда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CA67DF-0202-4C17-9EEE-1D70284C31E0}" type="slidenum">
              <a:rPr lang="ru-RU" sz="12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2</a:t>
            </a:fld>
            <a:endParaRPr lang="ru-RU" sz="12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114196"/>
              </p:ext>
            </p:extLst>
          </p:nvPr>
        </p:nvGraphicFramePr>
        <p:xfrm>
          <a:off x="611560" y="476672"/>
          <a:ext cx="7764970" cy="25202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87220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89276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126014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u="none" strike="noStrike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Наименование проекта (полное):</a:t>
                      </a:r>
                      <a:endParaRPr lang="ru-RU" sz="1800" dirty="0"/>
                    </a:p>
                  </a:txBody>
                  <a:tcPr anchor="ctr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0062A7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26014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u="none" strike="noStrike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Наименование проекта (сокращенное):</a:t>
                      </a:r>
                      <a:endParaRPr lang="ru-RU" sz="1800" dirty="0"/>
                    </a:p>
                  </a:txBody>
                  <a:tcPr anchor="ctr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2A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Первые 3-4 слова из полного названия (для реестра)</a:t>
                      </a:r>
                      <a:endParaRPr kumimoji="0" lang="ru-RU" sz="1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4" name="Group 4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18217416"/>
              </p:ext>
            </p:extLst>
          </p:nvPr>
        </p:nvGraphicFramePr>
        <p:xfrm>
          <a:off x="611560" y="2996952"/>
          <a:ext cx="7764970" cy="3456384"/>
        </p:xfrm>
        <a:graphic>
          <a:graphicData uri="http://schemas.openxmlformats.org/drawingml/2006/table">
            <a:tbl>
              <a:tblPr>
                <a:solidFill>
                  <a:srgbClr val="F99B1C"/>
                </a:solidFill>
              </a:tblPr>
              <a:tblGrid>
                <a:gridCol w="187220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89276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456384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9pPr>
                    </a:lstStyle>
                    <a:p>
                      <a:pPr marL="8255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Формальные основания для инициации проекта</a:t>
                      </a:r>
                    </a:p>
                  </a:txBody>
                  <a:tcPr marL="100796" marR="100796" marT="50398" marB="50398" horzOverflow="overflow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2A7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 Light"/>
                        </a:defRPr>
                      </a:lvl9pPr>
                    </a:lstStyle>
                    <a:p>
                      <a:pPr marL="8255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Указывается связь проекта с официальными 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документами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(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стратегией; государственными, региональными или муниципальными программами, иными документами содержащими </a:t>
                      </a:r>
                      <a:r>
                        <a:rPr kumimoji="0" 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прямые или косвенные основания для реализации 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проекта). 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8255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26722"/>
                        </a:solidFill>
                        <a:effectLst/>
                        <a:latin typeface="+mn-lt"/>
                      </a:endParaRPr>
                    </a:p>
                  </a:txBody>
                  <a:tcPr marL="100796" marR="100796" marT="50398" marB="50398" horzOverflow="overflow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Номер слайда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85ED0F4-D1FB-433F-A946-CC5EF8D34FCD}" type="slidenum">
              <a:rPr lang="ru-RU" sz="1200" b="1">
                <a:solidFill>
                  <a:schemeClr val="tx1"/>
                </a:solidFill>
              </a:rPr>
              <a:pPr/>
              <a:t>3</a:t>
            </a:fld>
            <a:endParaRPr lang="ru-RU" sz="1200" b="1">
              <a:solidFill>
                <a:schemeClr val="tx1"/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627063" y="549275"/>
          <a:ext cx="7880947" cy="3113087"/>
        </p:xfrm>
        <a:graphic>
          <a:graphicData uri="http://schemas.openxmlformats.org/drawingml/2006/table">
            <a:tbl>
              <a:tblPr firstRow="1" firstCol="1" bandRow="1"/>
              <a:tblGrid>
                <a:gridCol w="201982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60851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25260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672122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9pPr>
                    </a:lstStyle>
                    <a:p>
                      <a:pPr marL="90170" indent="444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Срок начала и окончания проекта</a:t>
                      </a:r>
                    </a:p>
                  </a:txBody>
                  <a:tcPr marL="25400" marR="25400" marT="0" marB="0">
                    <a:lnL w="12700" cap="flat" cmpd="sng" algn="ctr">
                      <a:solidFill>
                        <a:srgbClr val="49556E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556E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556E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556E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2A7"/>
                    </a:solidFill>
                  </a:tcPr>
                </a:tc>
                <a:tc gridSpan="2"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9pPr>
                    </a:lstStyle>
                    <a:p>
                      <a:pPr marL="90170" indent="444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4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>
                          <a:solidFill>
                            <a:srgbClr val="F2672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дата полная</a:t>
                      </a:r>
                      <a:endParaRPr lang="ru-RU" sz="1100" dirty="0">
                        <a:solidFill>
                          <a:srgbClr val="F2672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49556E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556E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556E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556E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90170" indent="444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35990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9pPr>
                    </a:lstStyle>
                    <a:p>
                      <a:pPr marL="90170" indent="444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49556E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556E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556E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556E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9pPr>
                    </a:lstStyle>
                    <a:p>
                      <a:pPr marL="90170" indent="444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ФИО, должность</a:t>
                      </a:r>
                    </a:p>
                  </a:txBody>
                  <a:tcPr marL="25400" marR="25400" marT="0" marB="0">
                    <a:lnL w="12700" cap="flat" cmpd="sng" algn="ctr">
                      <a:solidFill>
                        <a:srgbClr val="49556E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556E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556E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556E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9pPr>
                    </a:lstStyle>
                    <a:p>
                      <a:pPr marL="90170" indent="444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49556E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556E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556E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556E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936104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9pPr>
                    </a:lstStyle>
                    <a:p>
                      <a:pPr marL="90170" indent="444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Куратор проекта</a:t>
                      </a:r>
                    </a:p>
                  </a:txBody>
                  <a:tcPr marL="25400" marR="25400" marT="0" marB="0">
                    <a:lnL w="12700" cap="flat" cmpd="sng" algn="ctr">
                      <a:solidFill>
                        <a:srgbClr val="49556E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556E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556E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556E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2A7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9pPr>
                    </a:lstStyle>
                    <a:p>
                      <a:pPr marL="90170" indent="444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solidFill>
                          <a:schemeClr val="accent4">
                            <a:lumMod val="10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49556E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556E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556E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556E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9pPr>
                    </a:lstStyle>
                    <a:p>
                      <a:pPr marL="90170" indent="444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solidFill>
                          <a:schemeClr val="accent4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49556E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556E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556E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556E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168871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9pPr>
                    </a:lstStyle>
                    <a:p>
                      <a:pPr marL="90170" indent="444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Руководитель проекта</a:t>
                      </a:r>
                    </a:p>
                    <a:p>
                      <a:pPr marL="90170" indent="444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 b="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49556E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556E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556E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556E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2A7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9pPr>
                    </a:lstStyle>
                    <a:p>
                      <a:pPr marL="90170" indent="444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4">
                              <a:lumMod val="10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dirty="0">
                        <a:solidFill>
                          <a:schemeClr val="accent4">
                            <a:lumMod val="10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49556E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556E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556E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556E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 Light"/>
                        </a:defRPr>
                      </a:lvl9pPr>
                    </a:lstStyle>
                    <a:p>
                      <a:pPr marL="90170" indent="444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solidFill>
                          <a:schemeClr val="accent4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90170" indent="444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solidFill>
                          <a:schemeClr val="accent4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49556E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556E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556E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556E">
                          <a:lumMod val="20000"/>
                          <a:lumOff val="8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627063" y="4076700"/>
          <a:ext cx="7881772" cy="2103530"/>
        </p:xfrm>
        <a:graphic>
          <a:graphicData uri="http://schemas.openxmlformats.org/drawingml/2006/table">
            <a:tbl>
              <a:tblPr firstRow="1" bandRow="1"/>
              <a:tblGrid>
                <a:gridCol w="201643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86533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2103530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9pPr>
                    </a:lstStyle>
                    <a:p>
                      <a:r>
                        <a:rPr lang="ru-RU" sz="1800" b="0" i="0" u="none" strike="noStrike" kern="1200" baseline="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Список разработчиков </a:t>
                      </a:r>
                    </a:p>
                    <a:p>
                      <a:r>
                        <a:rPr lang="ru-RU" sz="1800" b="0" i="0" u="none" strike="noStrike" kern="1200" baseline="0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Проекта (регион,  должность, место работы)</a:t>
                      </a:r>
                      <a:endParaRPr lang="ru-RU" sz="1800" b="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0062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2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62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2A7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9pPr>
                    </a:lstStyle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>
                        <a:solidFill>
                          <a:schemeClr val="accent2"/>
                        </a:solidFill>
                      </a:endParaRP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>
                        <a:solidFill>
                          <a:schemeClr val="accent2"/>
                        </a:solidFill>
                      </a:endParaRP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>
                        <a:solidFill>
                          <a:schemeClr val="accent2"/>
                        </a:solidFill>
                      </a:endParaRP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62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556E">
                          <a:lumMod val="40000"/>
                          <a:lumOff val="6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556E">
                          <a:lumMod val="40000"/>
                          <a:lumOff val="6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556E">
                          <a:lumMod val="40000"/>
                          <a:lumOff val="6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</p:spTree>
    <p:custDataLst>
      <p:tags r:id="rId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Номер слайда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6BA6FB5-FAF4-4172-89F8-DA8246760910}" type="slidenum">
              <a:rPr lang="ru-RU" sz="12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4</a:t>
            </a:fld>
            <a:endParaRPr lang="ru-RU" sz="12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82" name="Заголовок 1"/>
          <p:cNvSpPr txBox="1">
            <a:spLocks/>
          </p:cNvSpPr>
          <p:nvPr/>
        </p:nvSpPr>
        <p:spPr bwMode="auto">
          <a:xfrm>
            <a:off x="773113" y="384175"/>
            <a:ext cx="6967537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defTabSz="1006475">
              <a:lnSpc>
                <a:spcPct val="90000"/>
              </a:lnSpc>
            </a:pPr>
            <a:r>
              <a:rPr lang="ru-RU" sz="2800">
                <a:solidFill>
                  <a:srgbClr val="921A1D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800">
                <a:solidFill>
                  <a:srgbClr val="921A1D"/>
                </a:solidFill>
                <a:latin typeface="Times New Roman" pitchFamily="18" charset="0"/>
                <a:ea typeface="Arial Unicode MS"/>
                <a:cs typeface="Times New Roman" pitchFamily="18" charset="0"/>
              </a:rPr>
              <a:t>Предпосылки реализации проекта</a:t>
            </a:r>
          </a:p>
        </p:txBody>
      </p:sp>
      <p:sp>
        <p:nvSpPr>
          <p:cNvPr id="2" name="Прямоугольник 1">
            <a:extLst/>
          </p:cNvPr>
          <p:cNvSpPr/>
          <p:nvPr/>
        </p:nvSpPr>
        <p:spPr>
          <a:xfrm>
            <a:off x="827584" y="2132856"/>
            <a:ext cx="7127875" cy="181588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defTabSz="986912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i="1" kern="0" dirty="0" smtClean="0">
                <a:latin typeface="Times New Roman" pitchFamily="18" charset="0"/>
                <a:cs typeface="Times New Roman" pitchFamily="18" charset="0"/>
              </a:rPr>
              <a:t>Обозначить актуальность проекта посредством изображений, графиков, таблиц, </a:t>
            </a:r>
            <a:r>
              <a:rPr lang="ru-RU" sz="2800" i="1" kern="0" dirty="0">
                <a:latin typeface="Times New Roman" pitchFamily="18" charset="0"/>
                <a:cs typeface="Times New Roman" pitchFamily="18" charset="0"/>
              </a:rPr>
              <a:t>наглядно </a:t>
            </a:r>
            <a:r>
              <a:rPr lang="ru-RU" sz="2800" i="1" kern="0" dirty="0" smtClean="0">
                <a:latin typeface="Times New Roman" pitchFamily="18" charset="0"/>
                <a:cs typeface="Times New Roman" pitchFamily="18" charset="0"/>
              </a:rPr>
              <a:t>подтверждающих </a:t>
            </a:r>
            <a:r>
              <a:rPr lang="ru-RU" sz="2800" i="1" kern="0" dirty="0">
                <a:latin typeface="Times New Roman" pitchFamily="18" charset="0"/>
                <a:cs typeface="Times New Roman" pitchFamily="18" charset="0"/>
              </a:rPr>
              <a:t>наличие </a:t>
            </a:r>
            <a:r>
              <a:rPr lang="ru-RU" sz="2800" i="1" u="sng" kern="0" dirty="0" smtClean="0">
                <a:latin typeface="Times New Roman" pitchFamily="18" charset="0"/>
                <a:cs typeface="Times New Roman" pitchFamily="18" charset="0"/>
              </a:rPr>
              <a:t>проблемы</a:t>
            </a:r>
            <a:r>
              <a:rPr lang="ru-RU" sz="2800" i="1" kern="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i="1" u="sng" kern="0" dirty="0" smtClean="0">
                <a:latin typeface="Times New Roman" pitchFamily="18" charset="0"/>
                <a:cs typeface="Times New Roman" pitchFamily="18" charset="0"/>
              </a:rPr>
              <a:t>противоречия</a:t>
            </a:r>
            <a:r>
              <a:rPr lang="ru-RU" sz="2800" i="1" kern="0" dirty="0" smtClean="0">
                <a:latin typeface="Times New Roman" pitchFamily="18" charset="0"/>
                <a:cs typeface="Times New Roman" pitchFamily="18" charset="0"/>
              </a:rPr>
              <a:t> в системе</a:t>
            </a:r>
            <a:endParaRPr lang="ru-RU" sz="2800" i="1" kern="0" dirty="0"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Номер слайда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D23B1F-FA76-44C2-9F3D-09D118D9F77E}" type="slidenum">
              <a:rPr lang="ru-RU" sz="12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5</a:t>
            </a:fld>
            <a:endParaRPr lang="ru-RU" sz="12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67543" y="1844824"/>
            <a:ext cx="805256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ОПРЕДЕЛИТЕ КОРНЕВУЮ ПРИЧИНУ ВЫЯВЛЕННОЙ ПРОБЛЕМЫ (ПРОТИВОРЕЧИЯ), которую Вы будете решать в проекте</a:t>
            </a:r>
          </a:p>
          <a:p>
            <a:pPr algn="ctr"/>
            <a:endParaRPr lang="ru-RU" dirty="0" smtClean="0"/>
          </a:p>
          <a:p>
            <a:pPr algn="ctr"/>
            <a:r>
              <a:rPr lang="ru-RU" dirty="0" smtClean="0">
                <a:solidFill>
                  <a:srgbClr val="FF0000"/>
                </a:solidFill>
              </a:rPr>
              <a:t>(Ваш проект должен устранить (минимизировать) эту причину )</a:t>
            </a:r>
            <a:endParaRPr lang="ru-RU" dirty="0">
              <a:solidFill>
                <a:srgbClr val="FF0000"/>
              </a:solidFill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Номер слайда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117D8AA-7983-427B-818B-030A39F6997B}" type="slidenum">
              <a:rPr lang="ru-RU" sz="12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6</a:t>
            </a:fld>
            <a:endParaRPr lang="ru-RU" sz="12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3609" name="Group 5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6822145"/>
              </p:ext>
            </p:extLst>
          </p:nvPr>
        </p:nvGraphicFramePr>
        <p:xfrm>
          <a:off x="107950" y="549275"/>
          <a:ext cx="8928100" cy="6014086"/>
        </p:xfrm>
        <a:graphic>
          <a:graphicData uri="http://schemas.openxmlformats.org/drawingml/2006/table">
            <a:tbl>
              <a:tblPr/>
              <a:tblGrid>
                <a:gridCol w="15621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68275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82403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249362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65405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64770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1308100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</a:tblGrid>
              <a:tr h="1476375">
                <a:tc>
                  <a:txBody>
                    <a:bodyPr/>
                    <a:lstStyle/>
                    <a:p>
                      <a:pPr marL="0" marR="0" lvl="0" indent="0" algn="l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Цель проекта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2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2A7"/>
                    </a:solidFill>
                  </a:tcPr>
                </a:tc>
                <a:tc gridSpan="6">
                  <a:txBody>
                    <a:bodyPr/>
                    <a:lstStyle/>
                    <a:p>
                      <a:pPr marL="0" marR="0" lvl="0" indent="0" algn="l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alibri Light" pitchFamily="34" charset="0"/>
                          <a:cs typeface="Arial" charset="0"/>
                        </a:rPr>
                        <a:t>ВНИМАНИЕ! </a:t>
                      </a:r>
                    </a:p>
                    <a:p>
                      <a:pPr marL="0" marR="0" lvl="0" indent="0" algn="l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sng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alibri Light" pitchFamily="34" charset="0"/>
                          <a:ea typeface="+mn-ea"/>
                          <a:cs typeface="Arial" charset="0"/>
                        </a:rPr>
                        <a:t>Цель формулируется как сумма </a:t>
                      </a:r>
                      <a:r>
                        <a:rPr kumimoji="0" lang="ru-RU" sz="18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alibri Light" pitchFamily="34" charset="0"/>
                          <a:cs typeface="Arial" charset="0"/>
                        </a:rPr>
                        <a:t>двух частей 1) что хотим улучшить и 2) при помощи чего</a:t>
                      </a:r>
                    </a:p>
                    <a:p>
                      <a:pPr marL="0" marR="0" lvl="0" indent="0" algn="l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AF420"/>
                          </a:solidFill>
                          <a:effectLst/>
                          <a:latin typeface="Calibri Light" pitchFamily="34" charset="0"/>
                          <a:cs typeface="Arial" charset="0"/>
                        </a:rPr>
                        <a:t>ДОСТИЖЕНИЕ ЦЕЛИ ДОЛЖНО БЫТЬ ПОДТВЕРЖДЕНО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alibri Light" pitchFamily="34" charset="0"/>
                          <a:cs typeface="Arial" charset="0"/>
                        </a:rPr>
                        <a:t> </a:t>
                      </a:r>
                      <a:r>
                        <a:rPr kumimoji="0" lang="ru-RU" sz="1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2AF420"/>
                          </a:solidFill>
                          <a:effectLst/>
                          <a:latin typeface="Calibri Light" pitchFamily="34" charset="0"/>
                          <a:ea typeface="+mn-ea"/>
                          <a:cs typeface="Arial" charset="0"/>
                        </a:rPr>
                        <a:t>НИЖЕ УКАЗАННЫМИ ПОКАЗАТЕЛЯМИ. </a:t>
                      </a:r>
                    </a:p>
                    <a:p>
                      <a:pPr marL="0" marR="0" lvl="0" indent="0" algn="l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alibri Light" pitchFamily="34" charset="0"/>
                          <a:cs typeface="Arial" charset="0"/>
                        </a:rPr>
                        <a:t>Далее показатели становятся 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alibri Light" pitchFamily="34" charset="0"/>
                          <a:cs typeface="Arial" charset="0"/>
                        </a:rPr>
                        <a:t>контрольными точками 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alibri Light" pitchFamily="34" charset="0"/>
                          <a:cs typeface="Arial" charset="0"/>
                        </a:rPr>
                        <a:t>проекта.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62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88963">
                <a:tc rowSpan="6">
                  <a:txBody>
                    <a:bodyPr/>
                    <a:lstStyle/>
                    <a:p>
                      <a:pPr marL="0" marR="0" lvl="0" indent="0" algn="l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Показатели</a:t>
                      </a:r>
                    </a:p>
                    <a:p>
                      <a:pPr marL="0" marR="0" lvl="0" indent="0" algn="l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проекта</a:t>
                      </a:r>
                    </a:p>
                    <a:p>
                      <a:pPr marL="0" marR="0" lvl="0" indent="0" algn="l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 их значения</a:t>
                      </a:r>
                    </a:p>
                    <a:p>
                      <a:pPr marL="0" marR="0" lvl="0" indent="0" algn="l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 годам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2A7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Показатель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CE5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Тип</a:t>
                      </a:r>
                    </a:p>
                    <a:p>
                      <a:pPr marL="0" marR="0" lvl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показателя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CE5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Базовое</a:t>
                      </a:r>
                    </a:p>
                    <a:p>
                      <a:pPr marL="0" marR="0" lvl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значение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CE5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Период, год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 Light" pitchFamily="34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CE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8896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C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C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CE5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70167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alibri Light" pitchFamily="34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62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9556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Основной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(может отсутствовать)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alibri Light" pitchFamily="34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alibri Light" pitchFamily="34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alibri Light" pitchFamily="34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alibri Light" pitchFamily="34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74295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alibri Light" pitchFamily="34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62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9556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аналитический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alibri Light" pitchFamily="34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alibri Light" pitchFamily="34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alibri Light" pitchFamily="34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alibri Light" pitchFamily="34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74295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alibri Light" pitchFamily="34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62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9556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аналитический</a:t>
                      </a:r>
                    </a:p>
                    <a:p>
                      <a:pPr marL="0" marR="0" lvl="0" indent="0" algn="l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49556E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alibri Light" pitchFamily="34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alibri Light" pitchFamily="34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alibri Light" pitchFamily="34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alibri Light" pitchFamily="34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6985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alibri Light" pitchFamily="34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62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9556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аналитический</a:t>
                      </a:r>
                    </a:p>
                    <a:p>
                      <a:pPr marL="0" marR="0" lvl="0" indent="0" algn="l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alibri Light" pitchFamily="34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alibri Light" pitchFamily="34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alibri Light" pitchFamily="34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alibri Light" pitchFamily="34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64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Calibri Light" pitchFamily="34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3607" name="Заголовок 5"/>
          <p:cNvSpPr txBox="1">
            <a:spLocks/>
          </p:cNvSpPr>
          <p:nvPr/>
        </p:nvSpPr>
        <p:spPr bwMode="auto">
          <a:xfrm>
            <a:off x="0" y="0"/>
            <a:ext cx="676910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defTabSz="1006475">
              <a:lnSpc>
                <a:spcPct val="90000"/>
              </a:lnSpc>
            </a:pPr>
            <a:r>
              <a:rPr lang="ru-RU" sz="2800">
                <a:solidFill>
                  <a:srgbClr val="921A1D"/>
                </a:solidFill>
                <a:latin typeface="Times New Roman" pitchFamily="18" charset="0"/>
                <a:cs typeface="Times New Roman" pitchFamily="18" charset="0"/>
              </a:rPr>
              <a:t>Целеполагание проекта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Номер слайда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3FA1E56-41DA-4595-A9E5-41598FC82863}" type="slidenum">
              <a:rPr lang="ru-RU" sz="12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7</a:t>
            </a:fld>
            <a:endParaRPr lang="ru-RU" sz="12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395288" y="1557338"/>
          <a:ext cx="8424936" cy="5164684"/>
        </p:xfrm>
        <a:graphic>
          <a:graphicData uri="http://schemas.openxmlformats.org/drawingml/2006/table">
            <a:tbl>
              <a:tblPr firstRow="1" bandRow="1"/>
              <a:tblGrid>
                <a:gridCol w="176522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65971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5164684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9pPr>
                    </a:lstStyle>
                    <a:p>
                      <a:r>
                        <a:rPr lang="ru-RU" sz="1800" b="0" i="0" u="none" strike="noStrike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Задачи</a:t>
                      </a:r>
                    </a:p>
                    <a:p>
                      <a:r>
                        <a:rPr lang="ru-RU" sz="1800" b="0" i="0" u="none" strike="noStrike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проекта</a:t>
                      </a:r>
                      <a:endParaRPr lang="ru-RU" sz="1800" b="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2A7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9pPr>
                    </a:lstStyle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>
                          <a:solidFill>
                            <a:srgbClr val="49556E"/>
                          </a:solidFill>
                        </a:rPr>
                        <a:t>1.</a:t>
                      </a: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>
                          <a:solidFill>
                            <a:srgbClr val="49556E"/>
                          </a:solidFill>
                        </a:rPr>
                        <a:t>2.</a:t>
                      </a: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>
                          <a:solidFill>
                            <a:srgbClr val="49556E"/>
                          </a:solidFill>
                        </a:rPr>
                        <a:t>3.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5610" name="Заголовок 1"/>
          <p:cNvSpPr txBox="1">
            <a:spLocks/>
          </p:cNvSpPr>
          <p:nvPr/>
        </p:nvSpPr>
        <p:spPr bwMode="auto">
          <a:xfrm>
            <a:off x="179388" y="136525"/>
            <a:ext cx="8856662" cy="989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defTabSz="1006475">
              <a:lnSpc>
                <a:spcPct val="90000"/>
              </a:lnSpc>
            </a:pPr>
            <a:r>
              <a:rPr lang="ru-RU" sz="2800">
                <a:solidFill>
                  <a:srgbClr val="0062A7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800">
                <a:solidFill>
                  <a:srgbClr val="921A1D"/>
                </a:solidFill>
                <a:latin typeface="Times New Roman" pitchFamily="18" charset="0"/>
                <a:ea typeface="Arial Unicode MS"/>
                <a:cs typeface="Times New Roman" pitchFamily="18" charset="0"/>
              </a:rPr>
              <a:t>Идея проекта раскрывается через задачи проекта. </a:t>
            </a:r>
          </a:p>
          <a:p>
            <a:pPr defTabSz="1006475">
              <a:lnSpc>
                <a:spcPct val="90000"/>
              </a:lnSpc>
            </a:pPr>
            <a:r>
              <a:rPr lang="ru-RU" sz="2000">
                <a:solidFill>
                  <a:srgbClr val="C00000"/>
                </a:solidFill>
                <a:latin typeface="Times New Roman" pitchFamily="18" charset="0"/>
                <a:ea typeface="Arial Unicode MS"/>
                <a:cs typeface="Times New Roman" pitchFamily="18" charset="0"/>
              </a:rPr>
              <a:t>ВНИМАНИЕ!!!Задачи – основные УПРАВЛЕЧЕСКИЕ  шаги для достижения цели проекта.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Заголовок 1"/>
          <p:cNvSpPr>
            <a:spLocks noGrp="1"/>
          </p:cNvSpPr>
          <p:nvPr>
            <p:ph type="title"/>
          </p:nvPr>
        </p:nvSpPr>
        <p:spPr>
          <a:xfrm>
            <a:off x="617538" y="136525"/>
            <a:ext cx="6978650" cy="700088"/>
          </a:xfrm>
        </p:spPr>
        <p:txBody>
          <a:bodyPr/>
          <a:lstStyle/>
          <a:p>
            <a:r>
              <a:rPr lang="ru-RU" smtClean="0">
                <a:solidFill>
                  <a:srgbClr val="C00000"/>
                </a:solidFill>
              </a:rPr>
              <a:t>ВНИМАНИЕ!</a:t>
            </a:r>
          </a:p>
        </p:txBody>
      </p:sp>
      <p:sp>
        <p:nvSpPr>
          <p:cNvPr id="26626" name="Объект 2"/>
          <p:cNvSpPr>
            <a:spLocks noGrp="1"/>
          </p:cNvSpPr>
          <p:nvPr>
            <p:ph idx="1"/>
          </p:nvPr>
        </p:nvSpPr>
        <p:spPr bwMode="auto">
          <a:xfrm>
            <a:off x="395288" y="1412875"/>
            <a:ext cx="8124825" cy="4767263"/>
          </a:xfrm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indent="0">
              <a:buFont typeface="Wingdings 2" pitchFamily="18" charset="2"/>
              <a:buNone/>
            </a:pPr>
            <a:r>
              <a:rPr lang="ru-RU" dirty="0" smtClean="0"/>
              <a:t>ДАЛЕЕ, ВАМ НЕБХОДИМО </a:t>
            </a:r>
            <a:r>
              <a:rPr lang="ru-RU" b="1" dirty="0" smtClean="0"/>
              <a:t>РАСКРЫТЬ КАЖДУЮ ЗАДАЧУ</a:t>
            </a:r>
            <a:r>
              <a:rPr lang="ru-RU" dirty="0" smtClean="0"/>
              <a:t>, ОБЪЯСНИВ САМУ СУТЬ ПРОЕКТА, ОБЩИМИ ВЕКТОРАМИ УПРАВЛЕНЧЕСКИХ ДЕЙСТВИЙ, ДАТЬ ОБЯСНЕНИЕ НОВОМУ УНИКАЛЬНОМУ ПРЕДЛОЖЕНИЮ ПО ПРЕОБРАЗОВАНИЮ СИСТЕМЫ, ПРОЦЕССОВ И Т.Д.</a:t>
            </a:r>
          </a:p>
          <a:p>
            <a:pPr marL="0" indent="0">
              <a:buFont typeface="Wingdings 2" pitchFamily="18" charset="2"/>
              <a:buNone/>
            </a:pPr>
            <a:endParaRPr lang="ru-RU" dirty="0" smtClean="0"/>
          </a:p>
          <a:p>
            <a:pPr marL="0" indent="0">
              <a:buFont typeface="Wingdings 2" pitchFamily="18" charset="2"/>
              <a:buNone/>
            </a:pPr>
            <a:r>
              <a:rPr lang="ru-RU" dirty="0" smtClean="0"/>
              <a:t>НЕЛЬЗЯ! ПИСАТЬ ОТДЕЛЬНЫЕ МЕРОПРИЯТИЯ, </a:t>
            </a:r>
            <a:r>
              <a:rPr lang="ru-RU" b="1" dirty="0" smtClean="0"/>
              <a:t>НАДО ПРЕДСТАВИТЬ СУТЬ ПРОЕКТА В ОБЩЕМ ПОНЯТНОМ ВИДЕ, ЧТО «МЕНЯЕМ»,  «ЗАЧЕМ МЕНЯЕМ» И, САМОЕ ГЛАВНОЕ, «КАК МЕНЯЕМ».</a:t>
            </a:r>
          </a:p>
          <a:p>
            <a:pPr marL="0" indent="0">
              <a:buFont typeface="Wingdings 2" pitchFamily="18" charset="2"/>
              <a:buNone/>
            </a:pPr>
            <a:endParaRPr lang="ru-RU" b="1" dirty="0" smtClean="0"/>
          </a:p>
          <a:p>
            <a:pPr marL="0" indent="0">
              <a:buFont typeface="Wingdings 2" pitchFamily="18" charset="2"/>
              <a:buNone/>
            </a:pPr>
            <a:endParaRPr lang="ru-RU" b="1" dirty="0" smtClean="0"/>
          </a:p>
          <a:p>
            <a:pPr marL="0" indent="0">
              <a:buFont typeface="Wingdings 2" pitchFamily="18" charset="2"/>
              <a:buNone/>
            </a:pPr>
            <a:r>
              <a:rPr lang="ru-RU" dirty="0" smtClean="0"/>
              <a:t>МЕРОПРИЯТИЯ БУДУТ ОПИСАНЫ ПОЗЖЕ ПО КАЖДОЙ ЗАДАЧЕ В СВОДНОМ ПЛАНЕ ПАСПОРТА ПРОЕКТА.</a:t>
            </a:r>
          </a:p>
        </p:txBody>
      </p:sp>
      <p:sp>
        <p:nvSpPr>
          <p:cNvPr id="5" name="Номер слайда 4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477A1F-BBEE-4ADD-889D-2349926F1BF9}" type="slidenum">
              <a:rPr lang="ru-RU"/>
              <a:pPr>
                <a:defRPr/>
              </a:pPr>
              <a:t>8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Номер слайда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E880D63-98E2-40B9-8013-273C09068B85}" type="slidenum">
              <a:rPr lang="ru-RU" sz="12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9</a:t>
            </a:fld>
            <a:endParaRPr lang="ru-RU" sz="1200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179388" y="657225"/>
          <a:ext cx="8533953" cy="5507975"/>
        </p:xfrm>
        <a:graphic>
          <a:graphicData uri="http://schemas.openxmlformats.org/drawingml/2006/table">
            <a:tbl>
              <a:tblPr firstRow="1" bandRow="1"/>
              <a:tblGrid>
                <a:gridCol w="178806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74588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5507975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9pPr>
                    </a:lstStyle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Задача 1</a:t>
                      </a:r>
                    </a:p>
                    <a:p>
                      <a:endParaRPr lang="ru-RU" sz="1800" b="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62A7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 Light"/>
                        </a:defRPr>
                      </a:lvl9pPr>
                    </a:lstStyle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rgbClr val="49556E"/>
                          </a:solidFill>
                        </a:rPr>
                        <a:t>Раскрывается суть задачи </a:t>
                      </a: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49556E"/>
                          </a:solidFill>
                        </a:rPr>
                        <a:t>(из описания содержания задач должна четко определяться идея проектного предложения) </a:t>
                      </a: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rgbClr val="FF0000"/>
                          </a:solidFill>
                        </a:rPr>
                        <a:t>ОШИБКИ:</a:t>
                      </a: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rgbClr val="FF0000"/>
                          </a:solidFill>
                        </a:rPr>
                        <a:t>-описывать</a:t>
                      </a:r>
                      <a:r>
                        <a:rPr lang="ru-RU" sz="1800" b="1" baseline="0" dirty="0" smtClean="0">
                          <a:solidFill>
                            <a:srgbClr val="FF0000"/>
                          </a:solidFill>
                        </a:rPr>
                        <a:t> общими словами, лозунгами</a:t>
                      </a:r>
                    </a:p>
                    <a:p>
                      <a:pPr marL="285750" marR="0" lvl="0" indent="-2857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800" b="1" baseline="0" dirty="0" smtClean="0">
                          <a:solidFill>
                            <a:srgbClr val="FF0000"/>
                          </a:solidFill>
                        </a:rPr>
                        <a:t>описывать набором мероприятий</a:t>
                      </a: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1" baseline="0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baseline="0" dirty="0" smtClean="0">
                          <a:solidFill>
                            <a:srgbClr val="FF0000"/>
                          </a:solidFill>
                        </a:rPr>
                        <a:t>Важно раскрыть ЛОГИКУ проекта, что и как меняем, описать крупные действия управленческой команды проекта</a:t>
                      </a:r>
                      <a:endParaRPr lang="ru-RU" sz="24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21A1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1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HDOfficeLightV0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Ретро">
  <a:themeElements>
    <a:clrScheme name="Красный и фиолетовый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243AF7DC-D15B-41C0-AE81-23980D1B9FC4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2111</TotalTime>
  <Words>785</Words>
  <Application>Microsoft Office PowerPoint</Application>
  <PresentationFormat>Экран (4:3)</PresentationFormat>
  <Paragraphs>182</Paragraphs>
  <Slides>19</Slides>
  <Notes>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19</vt:i4>
      </vt:variant>
    </vt:vector>
  </HeadingPairs>
  <TitlesOfParts>
    <vt:vector size="28" baseType="lpstr">
      <vt:lpstr>Arial Unicode MS</vt:lpstr>
      <vt:lpstr>Arial</vt:lpstr>
      <vt:lpstr>Calibri</vt:lpstr>
      <vt:lpstr>Calibri Light</vt:lpstr>
      <vt:lpstr>Symbol</vt:lpstr>
      <vt:lpstr>Times New Roman</vt:lpstr>
      <vt:lpstr>Wingdings 2</vt:lpstr>
      <vt:lpstr>HDOfficeLightV0</vt:lpstr>
      <vt:lpstr>Ретро</vt:lpstr>
      <vt:lpstr>Основные разделы проекта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ВНИМАНИЕ!</vt:lpstr>
      <vt:lpstr>Презентация PowerPoint</vt:lpstr>
      <vt:lpstr>Презентация PowerPoint</vt:lpstr>
      <vt:lpstr>Презентация PowerPoint</vt:lpstr>
      <vt:lpstr>ВНИМАНИЕ!</vt:lpstr>
      <vt:lpstr>Презентация PowerPoint</vt:lpstr>
      <vt:lpstr>Контрольные точки </vt:lpstr>
      <vt:lpstr>Презентация PowerPoint</vt:lpstr>
      <vt:lpstr>Презентация PowerPoint</vt:lpstr>
      <vt:lpstr>Презентация PowerPoint</vt:lpstr>
      <vt:lpstr>Презентация PowerPoint</vt:lpstr>
      <vt:lpstr>А ТЕПЕРЬ ВНИМАНИЕ!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Менеджмент в социальной сфере. Социальное проектирование.</dc:title>
  <dc:creator>Наталья</dc:creator>
  <cp:lastModifiedBy>Наталья Штурбина</cp:lastModifiedBy>
  <cp:revision>210</cp:revision>
  <dcterms:created xsi:type="dcterms:W3CDTF">2012-01-11T08:01:34Z</dcterms:created>
  <dcterms:modified xsi:type="dcterms:W3CDTF">2019-09-11T21:25:32Z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D6941562-0129-4D85-9E6F-FDD427487D97</vt:lpwstr>
  </property>
  <property fmtid="{D5CDD505-2E9C-101B-9397-08002B2CF9AE}" pid="3" name="ArticulatePath">
    <vt:lpwstr>ФОРМА ПРОЕКТ. предложения 1.09.19</vt:lpwstr>
  </property>
</Properties>
</file>